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8" r:id="rId3"/>
    <p:sldId id="257" r:id="rId4"/>
    <p:sldId id="259" r:id="rId5"/>
    <p:sldId id="270" r:id="rId6"/>
    <p:sldId id="260" r:id="rId7"/>
    <p:sldId id="262" r:id="rId8"/>
    <p:sldId id="263" r:id="rId9"/>
    <p:sldId id="268" r:id="rId10"/>
    <p:sldId id="269" r:id="rId11"/>
    <p:sldId id="264" r:id="rId12"/>
    <p:sldId id="265" r:id="rId13"/>
    <p:sldId id="266" r:id="rId14"/>
    <p:sldId id="267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F122A6-D94F-4485-930B-3CB5EECB5D8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0F9BF2-3DFE-4C43-9B8E-4FA29C0EA6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62200" y="1143000"/>
            <a:ext cx="6172200" cy="98679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</a:rPr>
              <a:t>HEALTH &amp; SAFETY</a:t>
            </a:r>
            <a:endParaRPr lang="en-US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4" name="Picture 6" descr="http://mydev.selkirk.ca/media/myselkirkca/myselkirkforstaff/departments/marketing/logos/corporatehorizontallogos/Selkirk-logo-horizontal-rg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52" y="4724400"/>
            <a:ext cx="4140048" cy="188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669308"/>
            <a:ext cx="3792490" cy="1820395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02429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8153400" cy="13716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Emergency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Fire Procedures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1066800"/>
            <a:ext cx="6705600" cy="55626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If your in a classroom, pick up your classroom clipboard, note anyone missing and clear the room.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Place a checkmark with the chalk on the classroom door indicating everyone is out and close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Exit </a:t>
            </a:r>
            <a:r>
              <a:rPr lang="en-US" i="1" dirty="0"/>
              <a:t>quickly and calmly </a:t>
            </a:r>
            <a:r>
              <a:rPr lang="en-US" i="1" dirty="0" smtClean="0"/>
              <a:t>through </a:t>
            </a:r>
            <a:r>
              <a:rPr lang="en-US" i="1" dirty="0"/>
              <a:t>the nearest </a:t>
            </a:r>
            <a:r>
              <a:rPr lang="en-US" i="1" dirty="0" smtClean="0"/>
              <a:t>fire exit.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M</a:t>
            </a:r>
            <a:r>
              <a:rPr lang="en-US" i="1" dirty="0" smtClean="0"/>
              <a:t>ove to </a:t>
            </a:r>
            <a:r>
              <a:rPr lang="en-US" i="1" dirty="0"/>
              <a:t>an emergency assembly </a:t>
            </a:r>
            <a:r>
              <a:rPr lang="en-US" i="1" dirty="0" smtClean="0"/>
              <a:t>point indicated on campus hallway maps.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Report any missing students to the fire warden in your assembly area.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All clear is indicated by the silencing of the alarms.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Replace your clipboard.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Note:  Please familiarize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yourself with evacuation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maps that are located 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the hallways.</a:t>
            </a:r>
          </a:p>
          <a:p>
            <a:endParaRPr lang="en-US" i="1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20" y="1219200"/>
            <a:ext cx="1306831" cy="16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362450"/>
            <a:ext cx="23431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128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76200"/>
            <a:ext cx="3733800" cy="68048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Ergonomics: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9081"/>
            <a:ext cx="8305800" cy="5720319"/>
          </a:xfrm>
        </p:spPr>
        <p:txBody>
          <a:bodyPr>
            <a:noAutofit/>
          </a:bodyPr>
          <a:lstStyle/>
          <a:p>
            <a:r>
              <a:rPr lang="en-US" i="1" dirty="0" smtClean="0"/>
              <a:t>Selkirk College has an active Ergonomic program.  </a:t>
            </a:r>
          </a:p>
          <a:p>
            <a:r>
              <a:rPr lang="en-US" i="1" dirty="0" smtClean="0"/>
              <a:t>If you find your work </a:t>
            </a:r>
            <a:r>
              <a:rPr lang="en-US" i="1" dirty="0"/>
              <a:t>station </a:t>
            </a:r>
            <a:r>
              <a:rPr lang="en-US" i="1" dirty="0" smtClean="0"/>
              <a:t> needs: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 an assessment</a:t>
            </a:r>
            <a:r>
              <a:rPr lang="en-US" i="1" dirty="0"/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tools </a:t>
            </a:r>
            <a:r>
              <a:rPr lang="en-US" i="1" dirty="0"/>
              <a:t>and or </a:t>
            </a:r>
            <a:r>
              <a:rPr lang="en-US" i="1" dirty="0" smtClean="0"/>
              <a:t>equipment</a:t>
            </a: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If your experiencing discomfort or pain in your workstation set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>
              <a:lnSpc>
                <a:spcPct val="150000"/>
              </a:lnSpc>
            </a:pPr>
            <a:endParaRPr lang="en-US" i="1" dirty="0" smtClean="0"/>
          </a:p>
          <a:p>
            <a:pPr>
              <a:lnSpc>
                <a:spcPct val="150000"/>
              </a:lnSpc>
            </a:pPr>
            <a:r>
              <a:rPr lang="en-US" i="1" dirty="0" smtClean="0"/>
              <a:t>Please inform your supervisor and then 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contact the Health and Safety Coordinator 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to set up an appointment.  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Assessment are 45 minutes in length.  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Recommendations will then be sent to your 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supervisor who will need to approve of equipment needed.</a:t>
            </a:r>
          </a:p>
          <a:p>
            <a:endParaRPr lang="en-US" i="1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667000"/>
            <a:ext cx="28956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77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39238"/>
            <a:ext cx="7162800" cy="75136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Working alone or in isolation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284762"/>
            <a:ext cx="7010400" cy="4963638"/>
          </a:xfrm>
        </p:spPr>
        <p:txBody>
          <a:bodyPr>
            <a:noAutofit/>
          </a:bodyPr>
          <a:lstStyle/>
          <a:p>
            <a:r>
              <a:rPr lang="en-US" dirty="0"/>
              <a:t>This policy applies to all individuals employed by Selkirk College – contractors, staff, faculty, and </a:t>
            </a:r>
            <a:r>
              <a:rPr lang="en-US" dirty="0" smtClean="0"/>
              <a:t>students, who </a:t>
            </a:r>
            <a:r>
              <a:rPr lang="en-US" dirty="0"/>
              <a:t>work alone or in isolation, and whose well-being may be compromised by factors such </a:t>
            </a:r>
            <a:r>
              <a:rPr lang="en-US" dirty="0" smtClean="0"/>
              <a:t>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Health (e.g. unexpected </a:t>
            </a:r>
            <a:r>
              <a:rPr lang="en-US" dirty="0"/>
              <a:t>heart </a:t>
            </a:r>
            <a:r>
              <a:rPr lang="en-US" dirty="0" smtClean="0"/>
              <a:t>attack)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hazard </a:t>
            </a:r>
            <a:r>
              <a:rPr lang="en-US" dirty="0"/>
              <a:t>exposure (e.g. chemical burn, toxic </a:t>
            </a:r>
            <a:r>
              <a:rPr lang="en-US" dirty="0" smtClean="0"/>
              <a:t>gas)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physical trauma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being </a:t>
            </a:r>
            <a:r>
              <a:rPr lang="en-US" dirty="0"/>
              <a:t>knocked unconscious as a result of a slip and </a:t>
            </a:r>
            <a:r>
              <a:rPr lang="en-US" dirty="0" smtClean="0"/>
              <a:t>fall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personal assault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injuries </a:t>
            </a:r>
            <a:r>
              <a:rPr lang="en-US" dirty="0"/>
              <a:t>from </a:t>
            </a:r>
            <a:r>
              <a:rPr lang="en-US" dirty="0" smtClean="0"/>
              <a:t>machineries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Traveling on company business</a:t>
            </a:r>
          </a:p>
          <a:p>
            <a:endParaRPr lang="en-US" dirty="0" smtClean="0"/>
          </a:p>
          <a:p>
            <a:r>
              <a:rPr lang="en-US" dirty="0" smtClean="0"/>
              <a:t>Whenever </a:t>
            </a:r>
            <a:r>
              <a:rPr lang="en-US" dirty="0"/>
              <a:t>possible, staff should work in teams or with another worker in a buddy system</a:t>
            </a:r>
            <a:r>
              <a:rPr lang="en-US" dirty="0" smtClean="0"/>
              <a:t>.  In consultation with your supervisor, a plan will be kept in HR to minimize working alone risks.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886200"/>
            <a:ext cx="1936749" cy="145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251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04800"/>
            <a:ext cx="61722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Scent-Safe Campus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99" y="838200"/>
            <a:ext cx="8560721" cy="5867400"/>
          </a:xfrm>
        </p:spPr>
        <p:txBody>
          <a:bodyPr>
            <a:normAutofit fontScale="92500" lnSpcReduction="10000"/>
          </a:bodyPr>
          <a:lstStyle/>
          <a:p>
            <a:endParaRPr lang="en-US" b="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Our policy </a:t>
            </a:r>
            <a:r>
              <a:rPr lang="en-US" dirty="0"/>
              <a:t>applies to all employees, students and visitors of Selkirk College campuses and </a:t>
            </a:r>
            <a:r>
              <a:rPr lang="en-US" dirty="0" smtClean="0"/>
              <a:t>centers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Purpose: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 </a:t>
            </a:r>
            <a:r>
              <a:rPr lang="en-US" dirty="0"/>
              <a:t>ensure the health and well-being of employees and students at Selkirk College by preventing exposure to scented products that can cause environmental/chemical sensitivities.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/>
              <a:t>Our goals are </a:t>
            </a:r>
            <a:r>
              <a:rPr lang="en-US" dirty="0"/>
              <a:t>to: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eliminate </a:t>
            </a:r>
            <a:r>
              <a:rPr lang="en-US" dirty="0"/>
              <a:t>the use of </a:t>
            </a:r>
            <a:r>
              <a:rPr lang="en-US" dirty="0" smtClean="0"/>
              <a:t>perfume,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cologne/aftershave</a:t>
            </a:r>
            <a:r>
              <a:rPr lang="en-US" dirty="0"/>
              <a:t>, </a:t>
            </a:r>
            <a:r>
              <a:rPr lang="en-US" dirty="0" smtClean="0"/>
              <a:t> body sprays,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scented </a:t>
            </a:r>
            <a:r>
              <a:rPr lang="en-US" dirty="0"/>
              <a:t>air fresheners, </a:t>
            </a:r>
            <a:r>
              <a:rPr lang="en-US" dirty="0" smtClean="0"/>
              <a:t>scented </a:t>
            </a:r>
            <a:r>
              <a:rPr lang="en-US" dirty="0"/>
              <a:t>candles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and </a:t>
            </a:r>
            <a:r>
              <a:rPr lang="en-US" dirty="0"/>
              <a:t>potpourri from the workplace;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eliminate </a:t>
            </a:r>
            <a:r>
              <a:rPr lang="en-US" dirty="0"/>
              <a:t>the use of heavily scented personal hygiene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444" y="3200400"/>
            <a:ext cx="340282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20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304800"/>
            <a:ext cx="4419600" cy="751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 Smoking on Campus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295400"/>
            <a:ext cx="7239000" cy="5029200"/>
          </a:xfrm>
        </p:spPr>
        <p:txBody>
          <a:bodyPr>
            <a:normAutofit lnSpcReduction="10000"/>
          </a:bodyPr>
          <a:lstStyle/>
          <a:p>
            <a:r>
              <a:rPr lang="en-US" b="0" dirty="0"/>
              <a:t>Selkirk College is committed to providing a healthy smoke‐free environment for its employees, students, </a:t>
            </a:r>
            <a:r>
              <a:rPr lang="en-US" b="0" dirty="0" smtClean="0"/>
              <a:t>and </a:t>
            </a:r>
            <a:r>
              <a:rPr lang="en-CA" b="0" dirty="0" smtClean="0"/>
              <a:t>visitors.</a:t>
            </a:r>
            <a:endParaRPr lang="en-US" b="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dirty="0"/>
              <a:t>Without exception, there will be no smoking </a:t>
            </a:r>
            <a:r>
              <a:rPr lang="en-US" b="0" dirty="0" smtClean="0"/>
              <a:t>or vaping on </a:t>
            </a:r>
            <a:r>
              <a:rPr lang="en-US" b="0" dirty="0"/>
              <a:t>College ground within 10 meters of any doorway, </a:t>
            </a:r>
            <a:r>
              <a:rPr lang="en-US" b="0" dirty="0" smtClean="0"/>
              <a:t> opening, window</a:t>
            </a:r>
            <a:r>
              <a:rPr lang="en-US" b="0" dirty="0"/>
              <a:t>, or air </a:t>
            </a:r>
            <a:r>
              <a:rPr lang="en-US" b="0" dirty="0" smtClean="0"/>
              <a:t>intake.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dirty="0" smtClean="0"/>
              <a:t>Smoking or vaping </a:t>
            </a:r>
            <a:r>
              <a:rPr lang="en-US" b="0" dirty="0"/>
              <a:t>is prohibited in College‐owned or –leased vehicles. </a:t>
            </a:r>
            <a:endParaRPr lang="en-US" b="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dirty="0" smtClean="0"/>
              <a:t>Tobacco products will </a:t>
            </a:r>
            <a:r>
              <a:rPr lang="en-US" b="0" dirty="0"/>
              <a:t>not be sold on Selkirk College premises. </a:t>
            </a:r>
            <a:endParaRPr lang="en-US" b="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dirty="0" smtClean="0"/>
              <a:t>Smoking and vaping </a:t>
            </a:r>
            <a:r>
              <a:rPr lang="en-US" b="0" dirty="0"/>
              <a:t>is prohibited in covered walkways and entryways. </a:t>
            </a:r>
            <a:endParaRPr lang="en-US" b="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dirty="0" smtClean="0"/>
              <a:t>There</a:t>
            </a:r>
            <a:r>
              <a:rPr lang="en-US" b="0" dirty="0"/>
              <a:t> </a:t>
            </a:r>
            <a:r>
              <a:rPr lang="en-US" b="0" dirty="0" smtClean="0"/>
              <a:t>shall </a:t>
            </a:r>
            <a:r>
              <a:rPr lang="en-US" b="0" dirty="0"/>
              <a:t>be marked designated outdoor smoking areas with ashtrays provided.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7" r="21930" b="4667"/>
          <a:stretch/>
        </p:blipFill>
        <p:spPr>
          <a:xfrm>
            <a:off x="228600" y="685800"/>
            <a:ext cx="14478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40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457200"/>
            <a:ext cx="6172200" cy="598962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Wellness at Selkirk</a:t>
            </a:r>
            <a:endParaRPr lang="en-CA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295400"/>
            <a:ext cx="7467600" cy="4495800"/>
          </a:xfrm>
        </p:spPr>
        <p:txBody>
          <a:bodyPr/>
          <a:lstStyle/>
          <a:p>
            <a:r>
              <a:rPr lang="en-US" dirty="0" smtClean="0"/>
              <a:t>Selkirk College offers numerous initiatives to their employees on campus</a:t>
            </a:r>
            <a:r>
              <a:rPr lang="en-US" dirty="0" smtClean="0"/>
              <a:t>.  You are welcome to participate in any of the classes provided in the gym at no cost.  The gyms are located on the </a:t>
            </a:r>
            <a:r>
              <a:rPr lang="en-US" dirty="0" err="1" smtClean="0"/>
              <a:t>Castlegar</a:t>
            </a:r>
            <a:r>
              <a:rPr lang="en-US" dirty="0" smtClean="0"/>
              <a:t> and Mary Hall Tenth Street Campuses.</a:t>
            </a: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622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Trojan® Pleasure Pack 24 Lubricated Latex Condoms Assortment Discreet"/>
          <p:cNvSpPr>
            <a:spLocks noChangeAspect="1" noChangeArrowheads="1"/>
          </p:cNvSpPr>
          <p:nvPr/>
        </p:nvSpPr>
        <p:spPr bwMode="auto">
          <a:xfrm>
            <a:off x="155574" y="-144463"/>
            <a:ext cx="1444625" cy="144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Image result for free safety clipar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4341"/>
            <a:ext cx="3581400" cy="246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free safety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05" y="2590800"/>
            <a:ext cx="2498095" cy="380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895600" y="4004497"/>
            <a:ext cx="5181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Ruby Chambers</a:t>
            </a:r>
          </a:p>
          <a:p>
            <a:r>
              <a:rPr lang="en-US" sz="2800" dirty="0" smtClean="0"/>
              <a:t>Health &amp; Safety Coordinator</a:t>
            </a:r>
          </a:p>
          <a:p>
            <a:r>
              <a:rPr lang="en-US" sz="2800" dirty="0" smtClean="0"/>
              <a:t>Cell: 250-304-9467</a:t>
            </a:r>
          </a:p>
          <a:p>
            <a:r>
              <a:rPr lang="en-US" sz="2800" dirty="0" smtClean="0"/>
              <a:t>Office: 250-365-1217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201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752600" y="685800"/>
            <a:ext cx="7315200" cy="1371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Your Rights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and Responsibilities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1696283"/>
            <a:ext cx="6553200" cy="52629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Training and Supervision </a:t>
            </a:r>
            <a:r>
              <a:rPr lang="en-US" b="1" i="1" dirty="0" smtClean="0"/>
              <a:t> </a:t>
            </a:r>
          </a:p>
          <a:p>
            <a:r>
              <a:rPr lang="en-US" i="1" dirty="0" smtClean="0"/>
              <a:t>Safety </a:t>
            </a:r>
            <a:r>
              <a:rPr lang="en-US" i="1" dirty="0"/>
              <a:t>orientation, training, instruction and direction specific to the workplace and tasks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General Duties of Workers </a:t>
            </a:r>
            <a:endParaRPr lang="en-US" b="1" i="1" dirty="0" smtClean="0"/>
          </a:p>
          <a:p>
            <a:r>
              <a:rPr lang="en-US" i="1" dirty="0" smtClean="0"/>
              <a:t>To </a:t>
            </a:r>
            <a:r>
              <a:rPr lang="en-US" i="1" dirty="0"/>
              <a:t>take reasonable care to protect the health and safety of yourself and others.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Right to Refuse Unsafe Work </a:t>
            </a:r>
            <a:endParaRPr lang="en-US" b="1" i="1" dirty="0" smtClean="0"/>
          </a:p>
          <a:p>
            <a:r>
              <a:rPr lang="en-US" i="1" dirty="0"/>
              <a:t>D</a:t>
            </a:r>
            <a:r>
              <a:rPr lang="en-US" i="1" dirty="0" smtClean="0"/>
              <a:t>o </a:t>
            </a:r>
            <a:r>
              <a:rPr lang="en-US" i="1" dirty="0"/>
              <a:t>not carry out any work that would endanger yourself or others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520195"/>
            <a:ext cx="219075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1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458200" cy="1132362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Your Joint health &amp; safety committees: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50000"/>
                  </a:schemeClr>
                </a:solidFill>
              </a:rPr>
            </a:b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066800"/>
            <a:ext cx="67056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Selkirk College </a:t>
            </a:r>
            <a:r>
              <a:rPr lang="en-US" dirty="0" smtClean="0"/>
              <a:t>JOHS Committees are </a:t>
            </a:r>
            <a:r>
              <a:rPr lang="en-US" dirty="0"/>
              <a:t>made up of employee (worker) representatives and employer (management)  </a:t>
            </a:r>
            <a:r>
              <a:rPr lang="en-US" dirty="0" smtClean="0"/>
              <a:t>representatives.</a:t>
            </a:r>
          </a:p>
          <a:p>
            <a:r>
              <a:rPr lang="en-US" dirty="0" smtClean="0"/>
              <a:t>A minimum of:</a:t>
            </a:r>
            <a:endParaRPr lang="en-US" dirty="0"/>
          </a:p>
          <a:p>
            <a:pPr lvl="0"/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/>
              <a:t>PPWC Local </a:t>
            </a:r>
            <a:r>
              <a:rPr lang="en-US" dirty="0" smtClean="0"/>
              <a:t>26 representative</a:t>
            </a:r>
            <a:endParaRPr lang="en-CA" dirty="0"/>
          </a:p>
          <a:p>
            <a:pPr lvl="0"/>
            <a:r>
              <a:rPr lang="en-US" dirty="0" smtClean="0"/>
              <a:t>One BCGEU </a:t>
            </a:r>
            <a:r>
              <a:rPr lang="en-US" dirty="0"/>
              <a:t>representative</a:t>
            </a:r>
            <a:endParaRPr lang="en-CA" dirty="0"/>
          </a:p>
          <a:p>
            <a:pPr lvl="0"/>
            <a:r>
              <a:rPr lang="en-US" dirty="0"/>
              <a:t>O</a:t>
            </a:r>
            <a:r>
              <a:rPr lang="en-US" dirty="0" smtClean="0"/>
              <a:t>ne SCFA </a:t>
            </a:r>
            <a:r>
              <a:rPr lang="en-US" dirty="0"/>
              <a:t>representative</a:t>
            </a:r>
            <a:endParaRPr lang="en-CA" dirty="0"/>
          </a:p>
          <a:p>
            <a:pPr lvl="0"/>
            <a:r>
              <a:rPr lang="en-US" dirty="0"/>
              <a:t>Two management representatives</a:t>
            </a:r>
            <a:endParaRPr lang="en-CA" dirty="0"/>
          </a:p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 smtClean="0"/>
              <a:t>The committee has </a:t>
            </a:r>
            <a:r>
              <a:rPr lang="en-US" dirty="0"/>
              <a:t>the responsibility to work in a cooperative spirit to promote Health and Safety, to identify and help resolve  health and safety issues at all Selkirk College campuses and other areas where college employees might work.</a:t>
            </a:r>
            <a:endParaRPr lang="en-CA" dirty="0"/>
          </a:p>
          <a:p>
            <a:r>
              <a:rPr lang="en-US" dirty="0"/>
              <a:t> </a:t>
            </a:r>
            <a:endParaRPr lang="en-CA" dirty="0"/>
          </a:p>
          <a:p>
            <a:pPr algn="ctr">
              <a:lnSpc>
                <a:spcPct val="170000"/>
              </a:lnSpc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Contact your Safety Officer if you have any safety </a:t>
            </a:r>
          </a:p>
          <a:p>
            <a:pPr algn="ctr">
              <a:lnSpc>
                <a:spcPct val="170000"/>
              </a:lnSpc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concerns you wish to have the group to address.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900" y="1752600"/>
            <a:ext cx="2627751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23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304800"/>
            <a:ext cx="6705600" cy="1894362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Harassment or Violence in the Workplace: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50000"/>
                  </a:schemeClr>
                </a:solidFill>
              </a:rPr>
            </a:b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828800"/>
            <a:ext cx="6172200" cy="378412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i="1" dirty="0" smtClean="0"/>
              <a:t>Violent</a:t>
            </a:r>
            <a:r>
              <a:rPr lang="en-US" i="1" dirty="0"/>
              <a:t>, threatening or abusive behavior </a:t>
            </a:r>
            <a:r>
              <a:rPr lang="en-US" i="1" dirty="0" smtClean="0"/>
              <a:t>(verbal or physical) – </a:t>
            </a:r>
            <a:r>
              <a:rPr lang="en-US" i="1" dirty="0"/>
              <a:t>Any person who is subject to or witnesses an act of violent, threatening or abusive behavior is expected to report the incident to </a:t>
            </a:r>
            <a:r>
              <a:rPr lang="en-US" i="1" dirty="0" smtClean="0"/>
              <a:t>the Director of Human </a:t>
            </a:r>
            <a:r>
              <a:rPr lang="en-US" i="1" dirty="0"/>
              <a:t>Resources, Health and Safety, their immediate Supervisor, </a:t>
            </a:r>
            <a:r>
              <a:rPr lang="en-US" i="1" dirty="0" smtClean="0"/>
              <a:t>Dean </a:t>
            </a:r>
            <a:r>
              <a:rPr lang="en-US" i="1" dirty="0"/>
              <a:t>immediately.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7" r="27999" b="6666"/>
          <a:stretch/>
        </p:blipFill>
        <p:spPr>
          <a:xfrm>
            <a:off x="7611918" y="3810000"/>
            <a:ext cx="12954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3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8327" y="304800"/>
            <a:ext cx="6172200" cy="8275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  <a:t>Health &amp; Safety</a:t>
            </a: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1447800"/>
            <a:ext cx="6172200" cy="53340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WHMIS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i="1" dirty="0"/>
              <a:t>– Workplace Hazardous Materials Information system; Material Safety Data Sheets (MSDS) </a:t>
            </a: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Personal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Protective Equipment (PPE) </a:t>
            </a:r>
            <a:r>
              <a:rPr lang="en-US" i="1" dirty="0"/>
              <a:t>– Employees are required to be trained in the use of, and to use, all required personal protective equipment relevant and appropriate to their </a:t>
            </a:r>
            <a:r>
              <a:rPr lang="en-US" i="1" dirty="0" smtClean="0"/>
              <a:t>job.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Working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Alone </a:t>
            </a:r>
            <a:r>
              <a:rPr lang="en-US" i="1" dirty="0"/>
              <a:t>– Selkirk College employees </a:t>
            </a: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must </a:t>
            </a:r>
            <a:r>
              <a:rPr lang="en-US" i="1" dirty="0"/>
              <a:t>not work alone or in isolation without </a:t>
            </a:r>
            <a:endParaRPr lang="en-US" i="1" dirty="0" smtClean="0"/>
          </a:p>
          <a:p>
            <a:r>
              <a:rPr lang="en-US" i="1" dirty="0" smtClean="0"/>
              <a:t>a </a:t>
            </a:r>
            <a:r>
              <a:rPr lang="en-US" i="1" dirty="0"/>
              <a:t>risk assessment and management plan developed with their Supervisor as outlined </a:t>
            </a:r>
            <a:r>
              <a:rPr lang="en-US" i="1" dirty="0" smtClean="0"/>
              <a:t>in</a:t>
            </a:r>
          </a:p>
          <a:p>
            <a:r>
              <a:rPr lang="en-US" i="1" dirty="0" smtClean="0"/>
              <a:t> </a:t>
            </a:r>
            <a:r>
              <a:rPr lang="en-US" i="1" dirty="0"/>
              <a:t>the Selkirk College Working Alone Policy</a:t>
            </a:r>
            <a:r>
              <a:rPr lang="en-US" i="1" dirty="0" smtClean="0"/>
              <a:t>.</a:t>
            </a:r>
            <a:endParaRPr lang="en-US" i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r="34000" b="7334"/>
          <a:stretch/>
        </p:blipFill>
        <p:spPr>
          <a:xfrm>
            <a:off x="7315200" y="3962400"/>
            <a:ext cx="160020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3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04800"/>
            <a:ext cx="7239000" cy="12954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Reporting Injuries and Incidents: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291374" cy="548640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Injuries </a:t>
            </a:r>
            <a:r>
              <a:rPr lang="en-US" i="1" dirty="0"/>
              <a:t>– report all injuries, no matter how minor to a college First Aid </a:t>
            </a:r>
            <a:r>
              <a:rPr lang="en-US" i="1" dirty="0" smtClean="0"/>
              <a:t>Attendant, </a:t>
            </a:r>
            <a:r>
              <a:rPr lang="en-US" i="1" dirty="0"/>
              <a:t>and your Supervisor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4" name="Picture 18" descr="Image result for free safety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191" y="1143000"/>
            <a:ext cx="1209583" cy="213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40" y="2477787"/>
            <a:ext cx="3051559" cy="39802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90800" y="4099540"/>
            <a:ext cx="610654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/>
              <a:t>Incidents </a:t>
            </a:r>
            <a:r>
              <a:rPr lang="en-US" b="1" i="1" dirty="0"/>
              <a:t>– report incidents and near misses to Health and Safety, and your Supervisor.</a:t>
            </a:r>
          </a:p>
        </p:txBody>
      </p:sp>
    </p:spTree>
    <p:extLst>
      <p:ext uri="{BB962C8B-B14F-4D97-AF65-F5344CB8AC3E}">
        <p14:creationId xmlns:p14="http://schemas.microsoft.com/office/powerpoint/2010/main" val="295455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04800"/>
            <a:ext cx="7239000" cy="10668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First aid on campus: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305800" cy="5334000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If you’re an employee and you hurt yourself, all injuries are to be assessed and recorded and the supervisor notified.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If you are going to medical aid because of an injury at work, please notify the Health and Safety Coordinator.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If a student is injured, call for a first aid attendant, we are happy to assist.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There is an emergency classroom phone card beside all classroom phones. You may also call the switchboard  or welcome center for first aid assistance.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There are many first aid attendants on every campus who carry level 1 – 3 tickets.  Every campus has a first aid room that is fully equipped.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If your unable to reach an attendant and the injury is serious, call </a:t>
            </a:r>
            <a:r>
              <a:rPr lang="en-US" sz="1700" i="1" dirty="0" smtClean="0">
                <a:solidFill>
                  <a:srgbClr val="C00000"/>
                </a:solidFill>
              </a:rPr>
              <a:t>911.</a:t>
            </a:r>
          </a:p>
          <a:p>
            <a:endParaRPr lang="en-US" i="1" dirty="0" smtClean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4" t="10000" r="7334" b="7333"/>
          <a:stretch/>
        </p:blipFill>
        <p:spPr>
          <a:xfrm>
            <a:off x="7328831" y="76200"/>
            <a:ext cx="1337187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39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7239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RETURNING TO WORK &amp; MODIFIED DUTIES AT SELKIRK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914400"/>
            <a:ext cx="6705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an employer Selkirk College is an active participant in assisting injured workers through a modified duties return to work program.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conjunction with your health care providers and </a:t>
            </a:r>
            <a:r>
              <a:rPr lang="en-US" dirty="0" err="1" smtClean="0"/>
              <a:t>Worksafe</a:t>
            </a:r>
            <a:r>
              <a:rPr lang="en-US" dirty="0" smtClean="0"/>
              <a:t> BC, we are committed to supporting an injured worker to return to safe and sustainable work as soon as possible.</a:t>
            </a:r>
          </a:p>
          <a:p>
            <a:endParaRPr lang="en-US" dirty="0"/>
          </a:p>
          <a:p>
            <a:r>
              <a:rPr lang="en-US" u="sng" dirty="0" smtClean="0">
                <a:solidFill>
                  <a:srgbClr val="FF0000"/>
                </a:solidFill>
              </a:rPr>
              <a:t> If you are injured at work:</a:t>
            </a:r>
          </a:p>
          <a:p>
            <a:pPr marL="342900" indent="-342900">
              <a:buAutoNum type="arabicPeriod"/>
            </a:pPr>
            <a:r>
              <a:rPr lang="en-US" u="sng" dirty="0" smtClean="0">
                <a:solidFill>
                  <a:srgbClr val="A50021"/>
                </a:solidFill>
              </a:rPr>
              <a:t>Report to first aid</a:t>
            </a:r>
          </a:p>
          <a:p>
            <a:pPr marL="342900" indent="-342900">
              <a:buAutoNum type="arabicPeriod"/>
            </a:pPr>
            <a:r>
              <a:rPr lang="en-US" u="sng" dirty="0" smtClean="0">
                <a:solidFill>
                  <a:srgbClr val="A50021"/>
                </a:solidFill>
              </a:rPr>
              <a:t>Notify your supervisor (phone/email/in person)</a:t>
            </a:r>
          </a:p>
          <a:p>
            <a:pPr marL="342900" indent="-342900">
              <a:buAutoNum type="arabicPeriod"/>
            </a:pPr>
            <a:r>
              <a:rPr lang="en-US" u="sng" dirty="0" smtClean="0">
                <a:solidFill>
                  <a:srgbClr val="A50021"/>
                </a:solidFill>
              </a:rPr>
              <a:t>Seek medical attention</a:t>
            </a:r>
          </a:p>
          <a:p>
            <a:pPr marL="342900" indent="-342900">
              <a:buAutoNum type="arabicPeriod"/>
            </a:pPr>
            <a:r>
              <a:rPr lang="en-US" u="sng" dirty="0" smtClean="0">
                <a:solidFill>
                  <a:srgbClr val="A50021"/>
                </a:solidFill>
              </a:rPr>
              <a:t>Your Doctor will fill in our </a:t>
            </a:r>
            <a:r>
              <a:rPr lang="en-US" u="sng" dirty="0" err="1" smtClean="0">
                <a:solidFill>
                  <a:srgbClr val="A50021"/>
                </a:solidFill>
              </a:rPr>
              <a:t>workabilities</a:t>
            </a:r>
            <a:r>
              <a:rPr lang="en-US" u="sng" dirty="0" smtClean="0">
                <a:solidFill>
                  <a:srgbClr val="A50021"/>
                </a:solidFill>
              </a:rPr>
              <a:t> form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If your unable to have your regular job </a:t>
            </a:r>
          </a:p>
          <a:p>
            <a:r>
              <a:rPr lang="en-US" dirty="0" smtClean="0"/>
              <a:t>	modified during your recovery time, we</a:t>
            </a:r>
          </a:p>
          <a:p>
            <a:r>
              <a:rPr lang="en-US" dirty="0" smtClean="0"/>
              <a:t>	will provide you with modified alternate duties.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29334"/>
            <a:ext cx="1779732" cy="17797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5524500"/>
            <a:ext cx="11811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646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1249</TotalTime>
  <Words>1112</Words>
  <Application>Microsoft Office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Oriel</vt:lpstr>
      <vt:lpstr>HEALTH &amp; SAFETY</vt:lpstr>
      <vt:lpstr>PowerPoint Presentation</vt:lpstr>
      <vt:lpstr>PowerPoint Presentation</vt:lpstr>
      <vt:lpstr>Your Joint health &amp; safety committees: </vt:lpstr>
      <vt:lpstr>Harassment or Violence in the Workplace: </vt:lpstr>
      <vt:lpstr>Health &amp; Safety</vt:lpstr>
      <vt:lpstr>Reporting Injuries and Incidents: </vt:lpstr>
      <vt:lpstr>First aid on campus: </vt:lpstr>
      <vt:lpstr>RETURNING TO WORK &amp; MODIFIED DUTIES AT SELKIRK </vt:lpstr>
      <vt:lpstr>Emergency Fire Procedures: </vt:lpstr>
      <vt:lpstr>Ergonomics:</vt:lpstr>
      <vt:lpstr>Working alone or in isolation</vt:lpstr>
      <vt:lpstr>Scent-Safe Campus</vt:lpstr>
      <vt:lpstr> Smoking on Campus</vt:lpstr>
      <vt:lpstr>Wellness at Selkirk</vt:lpstr>
    </vt:vector>
  </TitlesOfParts>
  <Company>Selkirk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SAFETY</dc:title>
  <dc:creator>Ruby Chambers</dc:creator>
  <cp:lastModifiedBy>Ruby Chambers</cp:lastModifiedBy>
  <cp:revision>57</cp:revision>
  <dcterms:created xsi:type="dcterms:W3CDTF">2015-03-06T21:01:53Z</dcterms:created>
  <dcterms:modified xsi:type="dcterms:W3CDTF">2016-02-11T20:48:17Z</dcterms:modified>
</cp:coreProperties>
</file>