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7" r:id="rId2"/>
    <p:sldId id="269" r:id="rId3"/>
    <p:sldId id="272" r:id="rId4"/>
    <p:sldId id="270" r:id="rId5"/>
    <p:sldId id="273" r:id="rId6"/>
    <p:sldId id="274" r:id="rId7"/>
    <p:sldId id="275" r:id="rId8"/>
    <p:sldId id="276" r:id="rId9"/>
    <p:sldId id="277" r:id="rId10"/>
    <p:sldId id="278" r:id="rId11"/>
    <p:sldId id="279" r:id="rId12"/>
    <p:sldId id="280" r:id="rId13"/>
    <p:sldId id="281" r:id="rId14"/>
    <p:sldId id="282" r:id="rId15"/>
    <p:sldId id="28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74" autoAdjust="0"/>
    <p:restoredTop sz="94660"/>
  </p:normalViewPr>
  <p:slideViewPr>
    <p:cSldViewPr>
      <p:cViewPr varScale="1">
        <p:scale>
          <a:sx n="86" d="100"/>
          <a:sy n="86" d="100"/>
        </p:scale>
        <p:origin x="605" y="5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AE5AA-3E98-4E42-938A-EA14980B63E7}" type="datetimeFigureOut">
              <a:rPr lang="en-US" smtClean="0"/>
              <a:t>7/31/2017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C19A1-9485-42C5-B3F8-B2055BFC4A7A}" type="slidenum">
              <a:rPr lang="en-US" smtClean="0"/>
              <a:t>‹#›</a:t>
            </a:fld>
            <a:endParaRPr lang="en-US"/>
          </a:p>
        </p:txBody>
      </p:sp>
    </p:spTree>
    <p:extLst>
      <p:ext uri="{BB962C8B-B14F-4D97-AF65-F5344CB8AC3E}">
        <p14:creationId xmlns:p14="http://schemas.microsoft.com/office/powerpoint/2010/main" val="401351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1E33D8-D007-4FC4-BCCB-3C003DB23647}" type="datetimeFigureOut">
              <a:rPr lang="en-US" smtClean="0"/>
              <a:pPr/>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E33D8-D007-4FC4-BCCB-3C003DB23647}" type="datetimeFigureOut">
              <a:rPr lang="en-US" smtClean="0"/>
              <a:pPr/>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E33D8-D007-4FC4-BCCB-3C003DB23647}" type="datetimeFigureOut">
              <a:rPr lang="en-US" smtClean="0"/>
              <a:pPr/>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E33D8-D007-4FC4-BCCB-3C003DB23647}" type="datetimeFigureOut">
              <a:rPr lang="en-US" smtClean="0"/>
              <a:pPr/>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1E33D8-D007-4FC4-BCCB-3C003DB23647}" type="datetimeFigureOut">
              <a:rPr lang="en-US" smtClean="0"/>
              <a:pPr/>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1E33D8-D007-4FC4-BCCB-3C003DB23647}" type="datetimeFigureOut">
              <a:rPr lang="en-US" smtClean="0"/>
              <a:pPr/>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1E33D8-D007-4FC4-BCCB-3C003DB23647}" type="datetimeFigureOut">
              <a:rPr lang="en-US" smtClean="0"/>
              <a:pPr/>
              <a:t>7/31/2017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1E33D8-D007-4FC4-BCCB-3C003DB23647}" type="datetimeFigureOut">
              <a:rPr lang="en-US" smtClean="0"/>
              <a:pPr/>
              <a:t>7/31/2017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E33D8-D007-4FC4-BCCB-3C003DB23647}" type="datetimeFigureOut">
              <a:rPr lang="en-US" smtClean="0"/>
              <a:pPr/>
              <a:t>7/31/2017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E33D8-D007-4FC4-BCCB-3C003DB23647}" type="datetimeFigureOut">
              <a:rPr lang="en-US" smtClean="0"/>
              <a:pPr/>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E33D8-D007-4FC4-BCCB-3C003DB23647}" type="datetimeFigureOut">
              <a:rPr lang="en-US" smtClean="0"/>
              <a:pPr/>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E33D8-D007-4FC4-BCCB-3C003DB23647}" type="datetimeFigureOut">
              <a:rPr lang="en-US" smtClean="0"/>
              <a:pPr/>
              <a:t>7/31/2017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36B8D-970E-4990-BE4C-5F1EEC0987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a/url?sa=i&amp;rct=j&amp;q=&amp;esrc=s&amp;source=images&amp;cd=&amp;cad=rja&amp;uact=8&amp;ved=0ahUKEwjfmqOLqarVAhVNwmMKHYvaBbYQjRwIBw&amp;url=https://www.shutterstock.com/image-vector/set-people-characters-business-wear-suits-581794534&amp;psig=AFQjCNHODBugYppz9vLAwJWj8JfZ9YM0Tw&amp;ust=1501274095473685"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495300" y="457200"/>
            <a:ext cx="8153400" cy="13716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en-US" sz="2400" dirty="0" smtClean="0"/>
          </a:p>
        </p:txBody>
      </p:sp>
      <p:sp>
        <p:nvSpPr>
          <p:cNvPr id="11" name="Text Placeholder 2"/>
          <p:cNvSpPr txBox="1">
            <a:spLocks/>
          </p:cNvSpPr>
          <p:nvPr/>
        </p:nvSpPr>
        <p:spPr>
          <a:xfrm>
            <a:off x="152400" y="381000"/>
            <a:ext cx="9144000" cy="137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solidFill>
                  <a:schemeClr val="accent1">
                    <a:lumMod val="50000"/>
                  </a:schemeClr>
                </a:solidFill>
                <a:latin typeface="Adobe Fan Heiti Std B" panose="020B0700000000000000" pitchFamily="34" charset="-128"/>
                <a:ea typeface="Adobe Fan Heiti Std B" panose="020B0700000000000000" pitchFamily="34" charset="-128"/>
              </a:rPr>
              <a:t>Health and Safety at Selkirk College</a:t>
            </a:r>
            <a:endParaRPr lang="en-US" sz="4000" dirty="0">
              <a:solidFill>
                <a:schemeClr val="accent1">
                  <a:lumMod val="50000"/>
                </a:schemeClr>
              </a:solidFill>
              <a:latin typeface="Adobe Fan Heiti Std B" panose="020B0700000000000000" pitchFamily="34" charset="-128"/>
              <a:ea typeface="Adobe Fan Heiti Std B" panose="020B0700000000000000" pitchFamily="34" charset="-128"/>
            </a:endParaRPr>
          </a:p>
        </p:txBody>
      </p:sp>
      <p:sp>
        <p:nvSpPr>
          <p:cNvPr id="6" name="TextBox 5"/>
          <p:cNvSpPr txBox="1"/>
          <p:nvPr/>
        </p:nvSpPr>
        <p:spPr>
          <a:xfrm>
            <a:off x="381000" y="5155763"/>
            <a:ext cx="5181600" cy="923330"/>
          </a:xfrm>
          <a:prstGeom prst="rect">
            <a:avLst/>
          </a:prstGeom>
          <a:noFill/>
        </p:spPr>
        <p:txBody>
          <a:bodyPr wrap="square" rtlCol="0">
            <a:spAutoFit/>
          </a:bodyPr>
          <a:lstStyle/>
          <a:p>
            <a:r>
              <a:rPr lang="en-US" dirty="0" smtClean="0">
                <a:latin typeface="Adobe Fan Heiti Std B" panose="020B0700000000000000" pitchFamily="34" charset="-128"/>
                <a:ea typeface="Adobe Fan Heiti Std B" panose="020B0700000000000000" pitchFamily="34" charset="-128"/>
              </a:rPr>
              <a:t>Health &amp; Safety Coordinator</a:t>
            </a:r>
          </a:p>
          <a:p>
            <a:r>
              <a:rPr lang="en-US" dirty="0" smtClean="0">
                <a:latin typeface="Adobe Fan Heiti Std B" panose="020B0700000000000000" pitchFamily="34" charset="-128"/>
                <a:ea typeface="Adobe Fan Heiti Std B" panose="020B0700000000000000" pitchFamily="34" charset="-128"/>
              </a:rPr>
              <a:t>Cell: 250-304-9467</a:t>
            </a:r>
          </a:p>
          <a:p>
            <a:r>
              <a:rPr lang="en-US" dirty="0" smtClean="0">
                <a:latin typeface="Adobe Fan Heiti Std B" panose="020B0700000000000000" pitchFamily="34" charset="-128"/>
                <a:ea typeface="Adobe Fan Heiti Std B" panose="020B0700000000000000" pitchFamily="34" charset="-128"/>
              </a:rPr>
              <a:t>Office: 250-365-1217</a:t>
            </a:r>
            <a:endParaRPr lang="en-US" dirty="0">
              <a:latin typeface="Adobe Fan Heiti Std B" panose="020B0700000000000000" pitchFamily="34" charset="-128"/>
              <a:ea typeface="Adobe Fan Heiti Std B" panose="020B0700000000000000" pitchFamily="34" charset="-128"/>
            </a:endParaRPr>
          </a:p>
        </p:txBody>
      </p:sp>
      <p:grpSp>
        <p:nvGrpSpPr>
          <p:cNvPr id="18" name="Group 17"/>
          <p:cNvGrpSpPr/>
          <p:nvPr/>
        </p:nvGrpSpPr>
        <p:grpSpPr>
          <a:xfrm>
            <a:off x="342900" y="1752601"/>
            <a:ext cx="8305800" cy="3985706"/>
            <a:chOff x="470368" y="2102706"/>
            <a:chExt cx="8076090" cy="3538070"/>
          </a:xfrm>
        </p:grpSpPr>
        <p:sp>
          <p:nvSpPr>
            <p:cNvPr id="4" name="Rectangle 3"/>
            <p:cNvSpPr/>
            <p:nvPr/>
          </p:nvSpPr>
          <p:spPr>
            <a:xfrm>
              <a:off x="470368" y="2102706"/>
              <a:ext cx="8076090" cy="3538070"/>
            </a:xfrm>
            <a:prstGeom prst="rect">
              <a:avLst/>
            </a:prstGeom>
            <a:noFill/>
          </p:spPr>
          <p:txBody>
            <a:bodyPr wrap="square" lIns="91440" tIns="45720" rIns="91440" bIns="45720">
              <a:spAutoFit/>
            </a:bodyPr>
            <a:lstStyle/>
            <a:p>
              <a:pPr algn="ctr"/>
              <a:r>
                <a:rPr lang="en-US" sz="13800" b="1" cap="none" spc="0" dirty="0" smtClean="0">
                  <a:ln w="9525">
                    <a:solidFill>
                      <a:schemeClr val="accent1">
                        <a:lumMod val="50000"/>
                      </a:schemeClr>
                    </a:solidFill>
                    <a:prstDash val="solid"/>
                  </a:ln>
                  <a:solidFill>
                    <a:schemeClr val="accent1">
                      <a:lumMod val="50000"/>
                    </a:schemeClr>
                  </a:solidFill>
                  <a:effectLst>
                    <a:outerShdw blurRad="12700" dist="38100" dir="2700000" algn="tl" rotWithShape="0">
                      <a:schemeClr val="accent5">
                        <a:lumMod val="60000"/>
                        <a:lumOff val="40000"/>
                      </a:schemeClr>
                    </a:outerShdw>
                  </a:effectLst>
                  <a:latin typeface="Adobe Fan Heiti Std B" panose="020B0700000000000000" pitchFamily="34" charset="-128"/>
                  <a:ea typeface="Adobe Fan Heiti Std B" panose="020B0700000000000000" pitchFamily="34" charset="-128"/>
                </a:rPr>
                <a:t>SAFETY</a:t>
              </a:r>
              <a:endParaRPr lang="en-US" sz="11500" b="1" cap="none" spc="0" dirty="0" smtClean="0">
                <a:ln w="9525">
                  <a:solidFill>
                    <a:schemeClr val="accent1">
                      <a:lumMod val="50000"/>
                    </a:schemeClr>
                  </a:solidFill>
                  <a:prstDash val="solid"/>
                </a:ln>
                <a:solidFill>
                  <a:schemeClr val="accent1">
                    <a:lumMod val="50000"/>
                  </a:schemeClr>
                </a:solidFill>
                <a:effectLst>
                  <a:outerShdw blurRad="12700" dist="38100" dir="2700000" algn="tl" rotWithShape="0">
                    <a:schemeClr val="accent5">
                      <a:lumMod val="60000"/>
                      <a:lumOff val="40000"/>
                    </a:schemeClr>
                  </a:outerShdw>
                </a:effectLst>
                <a:latin typeface="Adobe Fan Heiti Std B" panose="020B0700000000000000" pitchFamily="34" charset="-128"/>
                <a:ea typeface="Adobe Fan Heiti Std B" panose="020B0700000000000000" pitchFamily="34" charset="-128"/>
              </a:endParaRPr>
            </a:p>
            <a:p>
              <a:pPr algn="ctr"/>
              <a:endParaRPr lang="en-US" sz="11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dobe Fan Heiti Std B" panose="020B0700000000000000" pitchFamily="34" charset="-128"/>
                <a:ea typeface="Adobe Fan Heiti Std B" panose="020B0700000000000000" pitchFamily="34" charset="-128"/>
              </a:endParaRPr>
            </a:p>
          </p:txBody>
        </p:sp>
        <p:sp>
          <p:nvSpPr>
            <p:cNvPr id="7" name="TextBox 6"/>
            <p:cNvSpPr txBox="1"/>
            <p:nvPr/>
          </p:nvSpPr>
          <p:spPr>
            <a:xfrm>
              <a:off x="1910237" y="3712210"/>
              <a:ext cx="5715000" cy="646331"/>
            </a:xfrm>
            <a:prstGeom prst="rect">
              <a:avLst/>
            </a:prstGeom>
            <a:noFill/>
          </p:spPr>
          <p:txBody>
            <a:bodyPr wrap="square" rtlCol="0">
              <a:spAutoFit/>
            </a:bodyPr>
            <a:lstStyle/>
            <a:p>
              <a:r>
                <a:rPr lang="en-US" sz="3600" dirty="0" smtClean="0"/>
                <a:t>IS EVERYBODY’S BUSINESS</a:t>
              </a:r>
              <a:endParaRPr lang="en-CA" sz="3600" dirty="0"/>
            </a:p>
          </p:txBody>
        </p:sp>
        <p:pic>
          <p:nvPicPr>
            <p:cNvPr id="13" name="irc_mi" descr="Image result for business people characters">
              <a:hlinkClick r:id="rId2"/>
            </p:cNvPr>
            <p:cNvPicPr/>
            <p:nvPr/>
          </p:nvPicPr>
          <p:blipFill rotWithShape="1">
            <a:blip r:embed="rId3">
              <a:extLst>
                <a:ext uri="{BEBA8EAE-BF5A-486C-A8C5-ECC9F3942E4B}">
                  <a14:imgProps xmlns:a14="http://schemas.microsoft.com/office/drawing/2010/main">
                    <a14:imgLayer r:embed="rId4">
                      <a14:imgEffect>
                        <a14:backgroundRemoval t="7609" b="77717" l="4444" r="98222">
                          <a14:foregroundMark x1="13111" y1="38315" x2="13111" y2="38315"/>
                          <a14:foregroundMark x1="13778" y1="20652" x2="13778" y2="21196"/>
                          <a14:foregroundMark x1="12444" y1="15761" x2="12444" y2="15761"/>
                          <a14:foregroundMark x1="32000" y1="16033" x2="32000" y2="16033"/>
                          <a14:foregroundMark x1="31778" y1="23913" x2="31778" y2="23913"/>
                          <a14:foregroundMark x1="33333" y1="36957" x2="33333" y2="36957"/>
                          <a14:foregroundMark x1="33778" y1="58696" x2="33778" y2="58696"/>
                          <a14:foregroundMark x1="29556" y1="58967" x2="29556" y2="58967"/>
                          <a14:foregroundMark x1="33111" y1="73641" x2="33111" y2="73641"/>
                          <a14:foregroundMark x1="68222" y1="30435" x2="68222" y2="30435"/>
                          <a14:foregroundMark x1="69333" y1="38315" x2="69333" y2="38315"/>
                          <a14:foregroundMark x1="70222" y1="62772" x2="70222" y2="62772"/>
                          <a14:foregroundMark x1="66444" y1="64402" x2="66444" y2="64402"/>
                          <a14:foregroundMark x1="68667" y1="41576" x2="68667" y2="41576"/>
                          <a14:foregroundMark x1="70000" y1="73913" x2="70000" y2="73913"/>
                          <a14:foregroundMark x1="89556" y1="59511" x2="89556" y2="59511"/>
                          <a14:foregroundMark x1="82222" y1="29891" x2="82222" y2="29891"/>
                          <a14:foregroundMark x1="78667" y1="30435" x2="78667" y2="30435"/>
                          <a14:foregroundMark x1="77333" y1="27989" x2="77333" y2="27989"/>
                          <a14:foregroundMark x1="91556" y1="73370" x2="91556" y2="73370"/>
                        </a14:backgroundRemoval>
                      </a14:imgEffect>
                    </a14:imgLayer>
                  </a14:imgProps>
                </a:ext>
                <a:ext uri="{28A0092B-C50C-407E-A947-70E740481C1C}">
                  <a14:useLocalDpi xmlns:a14="http://schemas.microsoft.com/office/drawing/2010/main" val="0"/>
                </a:ext>
              </a:extLst>
            </a:blip>
            <a:srcRect l="24754" t="8202" r="60393" b="21611"/>
            <a:stretch/>
          </p:blipFill>
          <p:spPr bwMode="auto">
            <a:xfrm>
              <a:off x="3596418" y="2327130"/>
              <a:ext cx="370839" cy="1356702"/>
            </a:xfrm>
            <a:prstGeom prst="rect">
              <a:avLst/>
            </a:prstGeom>
            <a:noFill/>
            <a:ln>
              <a:noFill/>
            </a:ln>
            <a:extLst>
              <a:ext uri="{53640926-AAD7-44D8-BBD7-CCE9431645EC}">
                <a14:shadowObscured xmlns:a14="http://schemas.microsoft.com/office/drawing/2010/main"/>
              </a:ext>
            </a:extLst>
          </p:spPr>
        </p:pic>
        <p:pic>
          <p:nvPicPr>
            <p:cNvPr id="14" name="irc_mi" descr="Image result for business people characters">
              <a:hlinkClick r:id="rId2"/>
            </p:cNvPr>
            <p:cNvPicPr/>
            <p:nvPr/>
          </p:nvPicPr>
          <p:blipFill rotWithShape="1">
            <a:blip r:embed="rId3">
              <a:extLst>
                <a:ext uri="{BEBA8EAE-BF5A-486C-A8C5-ECC9F3942E4B}">
                  <a14:imgProps xmlns:a14="http://schemas.microsoft.com/office/drawing/2010/main">
                    <a14:imgLayer r:embed="rId4">
                      <a14:imgEffect>
                        <a14:backgroundRemoval t="7609" b="77717" l="4444" r="98222">
                          <a14:foregroundMark x1="13111" y1="38315" x2="13111" y2="38315"/>
                          <a14:foregroundMark x1="13778" y1="20652" x2="13778" y2="21196"/>
                          <a14:foregroundMark x1="12444" y1="15761" x2="12444" y2="15761"/>
                          <a14:foregroundMark x1="32000" y1="16033" x2="32000" y2="16033"/>
                          <a14:foregroundMark x1="31778" y1="23913" x2="31778" y2="23913"/>
                          <a14:foregroundMark x1="33333" y1="36957" x2="33333" y2="36957"/>
                          <a14:foregroundMark x1="33778" y1="58696" x2="33778" y2="58696"/>
                          <a14:foregroundMark x1="29556" y1="58967" x2="29556" y2="58967"/>
                          <a14:foregroundMark x1="33111" y1="73641" x2="33111" y2="73641"/>
                          <a14:foregroundMark x1="68222" y1="30435" x2="68222" y2="30435"/>
                          <a14:foregroundMark x1="69333" y1="38315" x2="69333" y2="38315"/>
                          <a14:foregroundMark x1="70222" y1="62772" x2="70222" y2="62772"/>
                          <a14:foregroundMark x1="66444" y1="64402" x2="66444" y2="64402"/>
                          <a14:foregroundMark x1="68667" y1="41576" x2="68667" y2="41576"/>
                          <a14:foregroundMark x1="70000" y1="73913" x2="70000" y2="73913"/>
                          <a14:foregroundMark x1="89556" y1="59511" x2="89556" y2="59511"/>
                          <a14:foregroundMark x1="82222" y1="29891" x2="82222" y2="29891"/>
                          <a14:foregroundMark x1="78667" y1="30435" x2="78667" y2="30435"/>
                          <a14:foregroundMark x1="77333" y1="27989" x2="77333" y2="27989"/>
                          <a14:foregroundMark x1="91556" y1="73370" x2="91556" y2="73370"/>
                        </a14:backgroundRemoval>
                      </a14:imgEffect>
                    </a14:imgLayer>
                  </a14:imgProps>
                </a:ext>
                <a:ext uri="{28A0092B-C50C-407E-A947-70E740481C1C}">
                  <a14:useLocalDpi xmlns:a14="http://schemas.microsoft.com/office/drawing/2010/main" val="0"/>
                </a:ext>
              </a:extLst>
            </a:blip>
            <a:srcRect l="182" t="3959" r="77720" b="17652"/>
            <a:stretch/>
          </p:blipFill>
          <p:spPr bwMode="auto">
            <a:xfrm>
              <a:off x="2487242" y="2242984"/>
              <a:ext cx="550656" cy="1524995"/>
            </a:xfrm>
            <a:prstGeom prst="rect">
              <a:avLst/>
            </a:prstGeom>
            <a:noFill/>
            <a:ln>
              <a:noFill/>
            </a:ln>
            <a:extLst>
              <a:ext uri="{53640926-AAD7-44D8-BBD7-CCE9431645EC}">
                <a14:shadowObscured xmlns:a14="http://schemas.microsoft.com/office/drawing/2010/main"/>
              </a:ext>
            </a:extLst>
          </p:spPr>
        </p:pic>
        <p:pic>
          <p:nvPicPr>
            <p:cNvPr id="15" name="irc_mi" descr="Image result for business people characters">
              <a:hlinkClick r:id="rId2"/>
            </p:cNvPr>
            <p:cNvPicPr/>
            <p:nvPr/>
          </p:nvPicPr>
          <p:blipFill rotWithShape="1">
            <a:blip r:embed="rId3">
              <a:extLst>
                <a:ext uri="{BEBA8EAE-BF5A-486C-A8C5-ECC9F3942E4B}">
                  <a14:imgProps xmlns:a14="http://schemas.microsoft.com/office/drawing/2010/main">
                    <a14:imgLayer r:embed="rId4">
                      <a14:imgEffect>
                        <a14:backgroundRemoval t="7609" b="77717" l="4444" r="98222">
                          <a14:foregroundMark x1="13111" y1="38315" x2="13111" y2="38315"/>
                          <a14:foregroundMark x1="13778" y1="20652" x2="13778" y2="21196"/>
                          <a14:foregroundMark x1="12444" y1="15761" x2="12444" y2="15761"/>
                          <a14:foregroundMark x1="32000" y1="16033" x2="32000" y2="16033"/>
                          <a14:foregroundMark x1="31778" y1="23913" x2="31778" y2="23913"/>
                          <a14:foregroundMark x1="33333" y1="36957" x2="33333" y2="36957"/>
                          <a14:foregroundMark x1="33778" y1="58696" x2="33778" y2="58696"/>
                          <a14:foregroundMark x1="29556" y1="58967" x2="29556" y2="58967"/>
                          <a14:foregroundMark x1="33111" y1="73641" x2="33111" y2="73641"/>
                          <a14:foregroundMark x1="68222" y1="30435" x2="68222" y2="30435"/>
                          <a14:foregroundMark x1="69333" y1="38315" x2="69333" y2="38315"/>
                          <a14:foregroundMark x1="70222" y1="62772" x2="70222" y2="62772"/>
                          <a14:foregroundMark x1="66444" y1="64402" x2="66444" y2="64402"/>
                          <a14:foregroundMark x1="68667" y1="41576" x2="68667" y2="41576"/>
                          <a14:foregroundMark x1="70000" y1="73913" x2="70000" y2="73913"/>
                          <a14:foregroundMark x1="89556" y1="59511" x2="89556" y2="59511"/>
                          <a14:foregroundMark x1="82222" y1="29891" x2="82222" y2="29891"/>
                          <a14:foregroundMark x1="78667" y1="30435" x2="78667" y2="30435"/>
                          <a14:foregroundMark x1="77333" y1="27989" x2="77333" y2="27989"/>
                          <a14:foregroundMark x1="91556" y1="73370" x2="91556" y2="73370"/>
                        </a14:backgroundRemoval>
                      </a14:imgEffect>
                    </a14:imgLayer>
                  </a14:imgProps>
                </a:ext>
                <a:ext uri="{28A0092B-C50C-407E-A947-70E740481C1C}">
                  <a14:useLocalDpi xmlns:a14="http://schemas.microsoft.com/office/drawing/2010/main" val="0"/>
                </a:ext>
              </a:extLst>
            </a:blip>
            <a:srcRect l="38842" t="7851" r="41354" b="21610"/>
            <a:stretch/>
          </p:blipFill>
          <p:spPr bwMode="auto">
            <a:xfrm>
              <a:off x="4399116" y="2327130"/>
              <a:ext cx="500417" cy="1376578"/>
            </a:xfrm>
            <a:prstGeom prst="rect">
              <a:avLst/>
            </a:prstGeom>
            <a:noFill/>
            <a:ln>
              <a:noFill/>
            </a:ln>
            <a:extLst>
              <a:ext uri="{53640926-AAD7-44D8-BBD7-CCE9431645EC}">
                <a14:shadowObscured xmlns:a14="http://schemas.microsoft.com/office/drawing/2010/main"/>
              </a:ext>
            </a:extLst>
          </p:spPr>
        </p:pic>
        <p:pic>
          <p:nvPicPr>
            <p:cNvPr id="16" name="irc_mi" descr="Image result for business people characters">
              <a:hlinkClick r:id="rId2"/>
            </p:cNvPr>
            <p:cNvPicPr/>
            <p:nvPr/>
          </p:nvPicPr>
          <p:blipFill rotWithShape="1">
            <a:blip r:embed="rId3">
              <a:extLst>
                <a:ext uri="{BEBA8EAE-BF5A-486C-A8C5-ECC9F3942E4B}">
                  <a14:imgProps xmlns:a14="http://schemas.microsoft.com/office/drawing/2010/main">
                    <a14:imgLayer r:embed="rId4">
                      <a14:imgEffect>
                        <a14:backgroundRemoval t="7609" b="77717" l="4444" r="98222">
                          <a14:foregroundMark x1="13111" y1="38315" x2="13111" y2="38315"/>
                          <a14:foregroundMark x1="13778" y1="20652" x2="13778" y2="21196"/>
                          <a14:foregroundMark x1="12444" y1="15761" x2="12444" y2="15761"/>
                          <a14:foregroundMark x1="32000" y1="16033" x2="32000" y2="16033"/>
                          <a14:foregroundMark x1="31778" y1="23913" x2="31778" y2="23913"/>
                          <a14:foregroundMark x1="33333" y1="36957" x2="33333" y2="36957"/>
                          <a14:foregroundMark x1="33778" y1="58696" x2="33778" y2="58696"/>
                          <a14:foregroundMark x1="29556" y1="58967" x2="29556" y2="58967"/>
                          <a14:foregroundMark x1="33111" y1="73641" x2="33111" y2="73641"/>
                          <a14:foregroundMark x1="68222" y1="30435" x2="68222" y2="30435"/>
                          <a14:foregroundMark x1="69333" y1="38315" x2="69333" y2="38315"/>
                          <a14:foregroundMark x1="70222" y1="62772" x2="70222" y2="62772"/>
                          <a14:foregroundMark x1="66444" y1="64402" x2="66444" y2="64402"/>
                          <a14:foregroundMark x1="68667" y1="41576" x2="68667" y2="41576"/>
                          <a14:foregroundMark x1="70000" y1="73913" x2="70000" y2="73913"/>
                          <a14:foregroundMark x1="89556" y1="59511" x2="89556" y2="59511"/>
                          <a14:foregroundMark x1="82222" y1="29891" x2="82222" y2="29891"/>
                          <a14:foregroundMark x1="78667" y1="30435" x2="78667" y2="30435"/>
                          <a14:foregroundMark x1="77333" y1="27989" x2="77333" y2="27989"/>
                          <a14:foregroundMark x1="91556" y1="73370" x2="91556" y2="73370"/>
                        </a14:backgroundRemoval>
                      </a14:imgEffect>
                    </a14:imgLayer>
                  </a14:imgProps>
                </a:ext>
                <a:ext uri="{28A0092B-C50C-407E-A947-70E740481C1C}">
                  <a14:useLocalDpi xmlns:a14="http://schemas.microsoft.com/office/drawing/2010/main" val="0"/>
                </a:ext>
              </a:extLst>
            </a:blip>
            <a:srcRect l="59411" t="4813" r="23261" b="21612"/>
            <a:stretch/>
          </p:blipFill>
          <p:spPr bwMode="auto">
            <a:xfrm>
              <a:off x="5537780" y="2242984"/>
              <a:ext cx="448024" cy="1453474"/>
            </a:xfrm>
            <a:prstGeom prst="rect">
              <a:avLst/>
            </a:prstGeom>
            <a:noFill/>
            <a:ln>
              <a:noFill/>
            </a:ln>
            <a:extLst>
              <a:ext uri="{53640926-AAD7-44D8-BBD7-CCE9431645EC}">
                <a14:shadowObscured xmlns:a14="http://schemas.microsoft.com/office/drawing/2010/main"/>
              </a:ext>
            </a:extLst>
          </p:spPr>
        </p:pic>
        <p:pic>
          <p:nvPicPr>
            <p:cNvPr id="17" name="irc_mi" descr="Image result for business people characters">
              <a:hlinkClick r:id="rId2"/>
            </p:cNvPr>
            <p:cNvPicPr/>
            <p:nvPr/>
          </p:nvPicPr>
          <p:blipFill rotWithShape="1">
            <a:blip r:embed="rId3">
              <a:extLst>
                <a:ext uri="{BEBA8EAE-BF5A-486C-A8C5-ECC9F3942E4B}">
                  <a14:imgProps xmlns:a14="http://schemas.microsoft.com/office/drawing/2010/main">
                    <a14:imgLayer r:embed="rId4">
                      <a14:imgEffect>
                        <a14:backgroundRemoval t="7609" b="77717" l="4444" r="98222">
                          <a14:foregroundMark x1="13111" y1="38315" x2="13111" y2="38315"/>
                          <a14:foregroundMark x1="13778" y1="20652" x2="13778" y2="21196"/>
                          <a14:foregroundMark x1="12444" y1="15761" x2="12444" y2="15761"/>
                          <a14:foregroundMark x1="32000" y1="16033" x2="32000" y2="16033"/>
                          <a14:foregroundMark x1="31778" y1="23913" x2="31778" y2="23913"/>
                          <a14:foregroundMark x1="33333" y1="36957" x2="33333" y2="36957"/>
                          <a14:foregroundMark x1="33778" y1="58696" x2="33778" y2="58696"/>
                          <a14:foregroundMark x1="29556" y1="58967" x2="29556" y2="58967"/>
                          <a14:foregroundMark x1="33111" y1="73641" x2="33111" y2="73641"/>
                          <a14:foregroundMark x1="68222" y1="30435" x2="68222" y2="30435"/>
                          <a14:foregroundMark x1="69333" y1="38315" x2="69333" y2="38315"/>
                          <a14:foregroundMark x1="70222" y1="62772" x2="70222" y2="62772"/>
                          <a14:foregroundMark x1="66444" y1="64402" x2="66444" y2="64402"/>
                          <a14:foregroundMark x1="68667" y1="41576" x2="68667" y2="41576"/>
                          <a14:foregroundMark x1="70000" y1="73913" x2="70000" y2="73913"/>
                          <a14:foregroundMark x1="89556" y1="59511" x2="89556" y2="59511"/>
                          <a14:foregroundMark x1="82222" y1="29891" x2="82222" y2="29891"/>
                          <a14:foregroundMark x1="78667" y1="30435" x2="78667" y2="30435"/>
                          <a14:foregroundMark x1="77333" y1="27989" x2="77333" y2="27989"/>
                          <a14:foregroundMark x1="91556" y1="73370" x2="91556" y2="73370"/>
                        </a14:backgroundRemoval>
                      </a14:imgEffect>
                    </a14:imgLayer>
                  </a14:imgProps>
                </a:ext>
                <a:ext uri="{28A0092B-C50C-407E-A947-70E740481C1C}">
                  <a14:useLocalDpi xmlns:a14="http://schemas.microsoft.com/office/drawing/2010/main" val="0"/>
                </a:ext>
              </a:extLst>
            </a:blip>
            <a:srcRect l="74999" t="-2584" b="21611"/>
            <a:stretch/>
          </p:blipFill>
          <p:spPr bwMode="auto">
            <a:xfrm>
              <a:off x="6362060" y="2136909"/>
              <a:ext cx="591407" cy="1524753"/>
            </a:xfrm>
            <a:prstGeom prst="rect">
              <a:avLst/>
            </a:prstGeom>
            <a:noFill/>
            <a:ln>
              <a:noFill/>
            </a:ln>
            <a:extLst>
              <a:ext uri="{53640926-AAD7-44D8-BBD7-CCE9431645EC}">
                <a14:shadowObscured xmlns:a14="http://schemas.microsoft.com/office/drawing/2010/main"/>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571500" y="873640"/>
            <a:ext cx="5372100" cy="572031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600" dirty="0" smtClean="0">
              <a:latin typeface="Adobe Fan Heiti Std B" panose="020B0700000000000000" pitchFamily="34" charset="-128"/>
              <a:ea typeface="Adobe Fan Heiti Std B" panose="020B0700000000000000" pitchFamily="34" charset="-128"/>
            </a:endParaRPr>
          </a:p>
          <a:p>
            <a:pPr marL="0" indent="0">
              <a:buNone/>
            </a:pPr>
            <a:r>
              <a:rPr lang="en-US" sz="2000" dirty="0" smtClean="0">
                <a:solidFill>
                  <a:schemeClr val="accent1">
                    <a:lumMod val="50000"/>
                  </a:schemeClr>
                </a:solidFill>
                <a:latin typeface="Adobe Fan Heiti Std B" panose="020B0700000000000000" pitchFamily="34" charset="-128"/>
                <a:ea typeface="Adobe Fan Heiti Std B" panose="020B0700000000000000" pitchFamily="34" charset="-128"/>
              </a:rPr>
              <a:t>Access the Ergonomic program if you find your work station needs:</a:t>
            </a:r>
          </a:p>
          <a:p>
            <a:pPr marL="685800" lvl="1"/>
            <a:r>
              <a:rPr lang="en-US" sz="1600" dirty="0" smtClean="0">
                <a:latin typeface="Adobe Fan Heiti Std B" panose="020B0700000000000000" pitchFamily="34" charset="-128"/>
                <a:ea typeface="Adobe Fan Heiti Std B" panose="020B0700000000000000" pitchFamily="34" charset="-128"/>
              </a:rPr>
              <a:t>An </a:t>
            </a:r>
            <a:r>
              <a:rPr lang="en-US" sz="1600" dirty="0" smtClean="0">
                <a:latin typeface="Adobe Fan Heiti Std B" panose="020B0700000000000000" pitchFamily="34" charset="-128"/>
                <a:ea typeface="Adobe Fan Heiti Std B" panose="020B0700000000000000" pitchFamily="34" charset="-128"/>
              </a:rPr>
              <a:t>assessment</a:t>
            </a:r>
          </a:p>
          <a:p>
            <a:pPr marL="685800" lvl="1"/>
            <a:r>
              <a:rPr lang="en-US" sz="1600" dirty="0" smtClean="0">
                <a:latin typeface="Adobe Fan Heiti Std B" panose="020B0700000000000000" pitchFamily="34" charset="-128"/>
                <a:ea typeface="Adobe Fan Heiti Std B" panose="020B0700000000000000" pitchFamily="34" charset="-128"/>
              </a:rPr>
              <a:t>Tools </a:t>
            </a:r>
            <a:r>
              <a:rPr lang="en-US" sz="1600" dirty="0" smtClean="0">
                <a:latin typeface="Adobe Fan Heiti Std B" panose="020B0700000000000000" pitchFamily="34" charset="-128"/>
                <a:ea typeface="Adobe Fan Heiti Std B" panose="020B0700000000000000" pitchFamily="34" charset="-128"/>
              </a:rPr>
              <a:t>and or equipment</a:t>
            </a:r>
          </a:p>
          <a:p>
            <a:pPr marL="685800" lvl="1"/>
            <a:r>
              <a:rPr lang="en-US" sz="1600" dirty="0" smtClean="0">
                <a:latin typeface="Adobe Fan Heiti Std B" panose="020B0700000000000000" pitchFamily="34" charset="-128"/>
                <a:ea typeface="Adobe Fan Heiti Std B" panose="020B0700000000000000" pitchFamily="34" charset="-128"/>
              </a:rPr>
              <a:t>You </a:t>
            </a:r>
            <a:r>
              <a:rPr lang="en-US" sz="1600" dirty="0" smtClean="0">
                <a:latin typeface="Adobe Fan Heiti Std B" panose="020B0700000000000000" pitchFamily="34" charset="-128"/>
                <a:ea typeface="Adobe Fan Heiti Std B" panose="020B0700000000000000" pitchFamily="34" charset="-128"/>
              </a:rPr>
              <a:t>are experiencing discomfort or pain in your workstation set up</a:t>
            </a:r>
          </a:p>
          <a:p>
            <a:pPr marL="0" indent="0">
              <a:buNone/>
            </a:pPr>
            <a:endParaRPr lang="en-US" sz="1600" dirty="0" smtClean="0">
              <a:latin typeface="Adobe Fan Heiti Std B" panose="020B0700000000000000" pitchFamily="34" charset="-128"/>
              <a:ea typeface="Adobe Fan Heiti Std B" panose="020B0700000000000000" pitchFamily="34" charset="-128"/>
            </a:endParaRPr>
          </a:p>
          <a:p>
            <a:r>
              <a:rPr lang="en-US" sz="1600" dirty="0" smtClean="0">
                <a:latin typeface="Adobe Fan Heiti Std B" panose="020B0700000000000000" pitchFamily="34" charset="-128"/>
                <a:ea typeface="Adobe Fan Heiti Std B" panose="020B0700000000000000" pitchFamily="34" charset="-128"/>
              </a:rPr>
              <a:t>Please inform your supervisor and then contact the Health and Safety Coordinator to set up an appointment.  </a:t>
            </a:r>
          </a:p>
          <a:p>
            <a:r>
              <a:rPr lang="en-US" sz="1600" dirty="0" smtClean="0">
                <a:latin typeface="Adobe Fan Heiti Std B" panose="020B0700000000000000" pitchFamily="34" charset="-128"/>
                <a:ea typeface="Adobe Fan Heiti Std B" panose="020B0700000000000000" pitchFamily="34" charset="-128"/>
              </a:rPr>
              <a:t>Assessment  can vary in length.  </a:t>
            </a:r>
          </a:p>
          <a:p>
            <a:r>
              <a:rPr lang="en-US" sz="1600" dirty="0" smtClean="0">
                <a:latin typeface="Adobe Fan Heiti Std B" panose="020B0700000000000000" pitchFamily="34" charset="-128"/>
                <a:ea typeface="Adobe Fan Heiti Std B" panose="020B0700000000000000" pitchFamily="34" charset="-128"/>
              </a:rPr>
              <a:t>Recommendations will then be sent to your supervisor who will need to approve of equipment needed.</a:t>
            </a:r>
          </a:p>
          <a:p>
            <a:pPr marL="0" indent="0">
              <a:buNone/>
            </a:pPr>
            <a:r>
              <a:rPr lang="en-US" sz="1600" dirty="0" smtClean="0">
                <a:latin typeface="Adobe Fan Heiti Std B" panose="020B0700000000000000" pitchFamily="34" charset="-128"/>
                <a:ea typeface="Adobe Fan Heiti Std B" panose="020B0700000000000000" pitchFamily="34" charset="-128"/>
              </a:rPr>
              <a:t/>
            </a:r>
            <a:br>
              <a:rPr lang="en-US" sz="1600" dirty="0" smtClean="0">
                <a:latin typeface="Adobe Fan Heiti Std B" panose="020B0700000000000000" pitchFamily="34" charset="-128"/>
                <a:ea typeface="Adobe Fan Heiti Std B" panose="020B0700000000000000" pitchFamily="34" charset="-128"/>
              </a:rPr>
            </a:br>
            <a:endParaRPr lang="en-US" sz="1600" dirty="0">
              <a:latin typeface="Adobe Fan Heiti Std B" panose="020B0700000000000000" pitchFamily="34" charset="-128"/>
              <a:ea typeface="Adobe Fan Heiti Std B" panose="020B0700000000000000" pitchFamily="34" charset="-12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524000"/>
            <a:ext cx="2895600" cy="3048000"/>
          </a:xfrm>
          <a:prstGeom prst="rect">
            <a:avLst/>
          </a:prstGeom>
        </p:spPr>
      </p:pic>
      <p:sp>
        <p:nvSpPr>
          <p:cNvPr id="7" name="Text Placeholder 2"/>
          <p:cNvSpPr txBox="1">
            <a:spLocks/>
          </p:cNvSpPr>
          <p:nvPr/>
        </p:nvSpPr>
        <p:spPr>
          <a:xfrm>
            <a:off x="152400" y="381000"/>
            <a:ext cx="9144000" cy="137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solidFill>
                  <a:schemeClr val="accent1">
                    <a:lumMod val="50000"/>
                  </a:schemeClr>
                </a:solidFill>
                <a:latin typeface="Adobe Fan Heiti Std B" panose="020B0700000000000000" pitchFamily="34" charset="-128"/>
                <a:ea typeface="Adobe Fan Heiti Std B" panose="020B0700000000000000" pitchFamily="34" charset="-128"/>
              </a:rPr>
              <a:t>Ergonomics</a:t>
            </a:r>
            <a:endParaRPr lang="en-US" sz="4000" dirty="0">
              <a:solidFill>
                <a:schemeClr val="accent1">
                  <a:lumMod val="50000"/>
                </a:schemeClr>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3674509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28600" y="1284762"/>
            <a:ext cx="8686800" cy="496363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latin typeface="Adobe Fan Heiti Std B" panose="020B0700000000000000" pitchFamily="34" charset="-128"/>
                <a:ea typeface="Adobe Fan Heiti Std B" panose="020B0700000000000000" pitchFamily="34" charset="-128"/>
              </a:rPr>
              <a:t>This policy applies to all individuals employed by Selkirk College – contractors, staff, faculty, and students, who work alone or in isolation, and whose well-being may be compromised by factors such as:</a:t>
            </a:r>
          </a:p>
          <a:p>
            <a:pPr marL="685800" lvl="1"/>
            <a:r>
              <a:rPr lang="en-US" sz="1600" dirty="0" smtClean="0">
                <a:latin typeface="Adobe Fan Heiti Std B" panose="020B0700000000000000" pitchFamily="34" charset="-128"/>
                <a:ea typeface="Adobe Fan Heiti Std B" panose="020B0700000000000000" pitchFamily="34" charset="-128"/>
              </a:rPr>
              <a:t>Health (e.g. unexpected heart attack)</a:t>
            </a:r>
          </a:p>
          <a:p>
            <a:pPr marL="685800" lvl="1"/>
            <a:r>
              <a:rPr lang="en-US" sz="1600" dirty="0" smtClean="0">
                <a:latin typeface="Adobe Fan Heiti Std B" panose="020B0700000000000000" pitchFamily="34" charset="-128"/>
                <a:ea typeface="Adobe Fan Heiti Std B" panose="020B0700000000000000" pitchFamily="34" charset="-128"/>
              </a:rPr>
              <a:t>Hazard </a:t>
            </a:r>
            <a:r>
              <a:rPr lang="en-US" sz="1600" dirty="0" smtClean="0">
                <a:latin typeface="Adobe Fan Heiti Std B" panose="020B0700000000000000" pitchFamily="34" charset="-128"/>
                <a:ea typeface="Adobe Fan Heiti Std B" panose="020B0700000000000000" pitchFamily="34" charset="-128"/>
              </a:rPr>
              <a:t>exposure (e.g. chemical burn, toxic gas)</a:t>
            </a:r>
          </a:p>
          <a:p>
            <a:pPr marL="685800" lvl="1"/>
            <a:r>
              <a:rPr lang="en-US" sz="1600" dirty="0" smtClean="0">
                <a:latin typeface="Adobe Fan Heiti Std B" panose="020B0700000000000000" pitchFamily="34" charset="-128"/>
                <a:ea typeface="Adobe Fan Heiti Std B" panose="020B0700000000000000" pitchFamily="34" charset="-128"/>
              </a:rPr>
              <a:t>Physical </a:t>
            </a:r>
            <a:r>
              <a:rPr lang="en-US" sz="1600" dirty="0" smtClean="0">
                <a:latin typeface="Adobe Fan Heiti Std B" panose="020B0700000000000000" pitchFamily="34" charset="-128"/>
                <a:ea typeface="Adobe Fan Heiti Std B" panose="020B0700000000000000" pitchFamily="34" charset="-128"/>
              </a:rPr>
              <a:t>trauma</a:t>
            </a:r>
          </a:p>
          <a:p>
            <a:pPr marL="685800" lvl="1"/>
            <a:r>
              <a:rPr lang="en-US" sz="1600" dirty="0" smtClean="0">
                <a:latin typeface="Adobe Fan Heiti Std B" panose="020B0700000000000000" pitchFamily="34" charset="-128"/>
                <a:ea typeface="Adobe Fan Heiti Std B" panose="020B0700000000000000" pitchFamily="34" charset="-128"/>
              </a:rPr>
              <a:t>Being </a:t>
            </a:r>
            <a:r>
              <a:rPr lang="en-US" sz="1600" dirty="0" smtClean="0">
                <a:latin typeface="Adobe Fan Heiti Std B" panose="020B0700000000000000" pitchFamily="34" charset="-128"/>
                <a:ea typeface="Adobe Fan Heiti Std B" panose="020B0700000000000000" pitchFamily="34" charset="-128"/>
              </a:rPr>
              <a:t>knocked unconscious as a result of a slip and fall</a:t>
            </a:r>
          </a:p>
          <a:p>
            <a:pPr marL="685800" lvl="1"/>
            <a:r>
              <a:rPr lang="en-US" sz="1600" dirty="0" smtClean="0">
                <a:latin typeface="Adobe Fan Heiti Std B" panose="020B0700000000000000" pitchFamily="34" charset="-128"/>
                <a:ea typeface="Adobe Fan Heiti Std B" panose="020B0700000000000000" pitchFamily="34" charset="-128"/>
              </a:rPr>
              <a:t>Personal </a:t>
            </a:r>
            <a:r>
              <a:rPr lang="en-US" sz="1600" dirty="0" smtClean="0">
                <a:latin typeface="Adobe Fan Heiti Std B" panose="020B0700000000000000" pitchFamily="34" charset="-128"/>
                <a:ea typeface="Adobe Fan Heiti Std B" panose="020B0700000000000000" pitchFamily="34" charset="-128"/>
              </a:rPr>
              <a:t>assault</a:t>
            </a:r>
          </a:p>
          <a:p>
            <a:pPr marL="685800" lvl="1"/>
            <a:r>
              <a:rPr lang="en-US" sz="1600" dirty="0" smtClean="0">
                <a:latin typeface="Adobe Fan Heiti Std B" panose="020B0700000000000000" pitchFamily="34" charset="-128"/>
                <a:ea typeface="Adobe Fan Heiti Std B" panose="020B0700000000000000" pitchFamily="34" charset="-128"/>
              </a:rPr>
              <a:t>Injuries </a:t>
            </a:r>
            <a:r>
              <a:rPr lang="en-US" sz="1600" dirty="0" smtClean="0">
                <a:latin typeface="Adobe Fan Heiti Std B" panose="020B0700000000000000" pitchFamily="34" charset="-128"/>
                <a:ea typeface="Adobe Fan Heiti Std B" panose="020B0700000000000000" pitchFamily="34" charset="-128"/>
              </a:rPr>
              <a:t>from machineries</a:t>
            </a:r>
          </a:p>
          <a:p>
            <a:pPr marL="685800" lvl="1"/>
            <a:r>
              <a:rPr lang="en-US" sz="1600" dirty="0" smtClean="0">
                <a:latin typeface="Adobe Fan Heiti Std B" panose="020B0700000000000000" pitchFamily="34" charset="-128"/>
                <a:ea typeface="Adobe Fan Heiti Std B" panose="020B0700000000000000" pitchFamily="34" charset="-128"/>
              </a:rPr>
              <a:t>Traveling on company business</a:t>
            </a:r>
          </a:p>
          <a:p>
            <a:pPr lvl="1"/>
            <a:endParaRPr lang="en-US" sz="1600" dirty="0" smtClean="0">
              <a:latin typeface="Adobe Fan Heiti Std B" panose="020B0700000000000000" pitchFamily="34" charset="-128"/>
              <a:ea typeface="Adobe Fan Heiti Std B" panose="020B0700000000000000" pitchFamily="34" charset="-128"/>
            </a:endParaRPr>
          </a:p>
          <a:p>
            <a:r>
              <a:rPr lang="en-US" sz="1600" dirty="0" smtClean="0">
                <a:latin typeface="Adobe Fan Heiti Std B" panose="020B0700000000000000" pitchFamily="34" charset="-128"/>
                <a:ea typeface="Adobe Fan Heiti Std B" panose="020B0700000000000000" pitchFamily="34" charset="-128"/>
              </a:rPr>
              <a:t>Whenever possible, staff should work in teams or with another worker in a buddy system.  In consultation with your supervisor, a plan will be kept in HR to minimize working alone risks.</a:t>
            </a:r>
            <a:endParaRPr lang="en-US" sz="1600" dirty="0">
              <a:latin typeface="Adobe Fan Heiti Std B" panose="020B0700000000000000" pitchFamily="34" charset="-128"/>
              <a:ea typeface="Adobe Fan Heiti Std B" panose="020B0700000000000000" pitchFamily="34" charset="-128"/>
            </a:endParaRPr>
          </a:p>
        </p:txBody>
      </p:sp>
      <p:sp>
        <p:nvSpPr>
          <p:cNvPr id="5" name="Text Placeholder 2"/>
          <p:cNvSpPr txBox="1">
            <a:spLocks/>
          </p:cNvSpPr>
          <p:nvPr/>
        </p:nvSpPr>
        <p:spPr>
          <a:xfrm>
            <a:off x="152400" y="381000"/>
            <a:ext cx="9144000" cy="137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solidFill>
                  <a:schemeClr val="accent1">
                    <a:lumMod val="50000"/>
                  </a:schemeClr>
                </a:solidFill>
                <a:latin typeface="Adobe Fan Heiti Std B" panose="020B0700000000000000" pitchFamily="34" charset="-128"/>
                <a:ea typeface="Adobe Fan Heiti Std B" panose="020B0700000000000000" pitchFamily="34" charset="-128"/>
              </a:rPr>
              <a:t>Working Alone or in Isolation</a:t>
            </a:r>
            <a:endParaRPr lang="en-US" sz="4000" dirty="0">
              <a:solidFill>
                <a:schemeClr val="accent1">
                  <a:lumMod val="50000"/>
                </a:schemeClr>
              </a:solidFill>
              <a:latin typeface="Adobe Fan Heiti Std B" panose="020B0700000000000000" pitchFamily="34" charset="-128"/>
              <a:ea typeface="Adobe Fan Heiti Std B" panose="020B0700000000000000" pitchFamily="34" charset="-128"/>
            </a:endParaRPr>
          </a:p>
        </p:txBody>
      </p:sp>
      <p:pic>
        <p:nvPicPr>
          <p:cNvPr id="6" name="Picture 5"/>
          <p:cNvPicPr/>
          <p:nvPr/>
        </p:nvPicPr>
        <p:blipFill>
          <a:blip r:embed="rId2">
            <a:extLst>
              <a:ext uri="{BEBA8EAE-BF5A-486C-A8C5-ECC9F3942E4B}">
                <a14:imgProps xmlns:a14="http://schemas.microsoft.com/office/drawing/2010/main">
                  <a14:imgLayer r:embed="rId3">
                    <a14:imgEffect>
                      <a14:backgroundRemoval t="0" b="100000" l="0" r="100000">
                        <a14:foregroundMark x1="22333" y1="95556" x2="22333" y2="95556"/>
                        <a14:foregroundMark x1="71667" y1="95111" x2="71667" y2="95111"/>
                      </a14:backgroundRemoval>
                    </a14:imgEffect>
                  </a14:imgLayer>
                </a14:imgProps>
              </a:ext>
              <a:ext uri="{28A0092B-C50C-407E-A947-70E740481C1C}">
                <a14:useLocalDpi xmlns:a14="http://schemas.microsoft.com/office/drawing/2010/main" val="0"/>
              </a:ext>
            </a:extLst>
          </a:blip>
          <a:stretch>
            <a:fillRect/>
          </a:stretch>
        </p:blipFill>
        <p:spPr>
          <a:xfrm>
            <a:off x="6629400" y="2438400"/>
            <a:ext cx="1936115" cy="1452245"/>
          </a:xfrm>
          <a:prstGeom prst="rect">
            <a:avLst/>
          </a:prstGeom>
        </p:spPr>
      </p:pic>
    </p:spTree>
    <p:extLst>
      <p:ext uri="{BB962C8B-B14F-4D97-AF65-F5344CB8AC3E}">
        <p14:creationId xmlns:p14="http://schemas.microsoft.com/office/powerpoint/2010/main" val="15208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BEBA8EAE-BF5A-486C-A8C5-ECC9F3942E4B}">
                <a14:imgProps xmlns:a14="http://schemas.microsoft.com/office/drawing/2010/main">
                  <a14:imgLayer r:embed="rId3">
                    <a14:imgEffect>
                      <a14:backgroundRemoval t="0" b="100000" l="1000" r="100000"/>
                    </a14:imgEffect>
                  </a14:imgLayer>
                </a14:imgProps>
              </a:ext>
              <a:ext uri="{28A0092B-C50C-407E-A947-70E740481C1C}">
                <a14:useLocalDpi xmlns:a14="http://schemas.microsoft.com/office/drawing/2010/main" val="0"/>
              </a:ext>
            </a:extLst>
          </a:blip>
          <a:stretch>
            <a:fillRect/>
          </a:stretch>
        </p:blipFill>
        <p:spPr>
          <a:xfrm>
            <a:off x="5762287" y="2922973"/>
            <a:ext cx="3046269" cy="2606336"/>
          </a:xfrm>
          <a:prstGeom prst="rect">
            <a:avLst/>
          </a:prstGeom>
        </p:spPr>
      </p:pic>
      <p:sp>
        <p:nvSpPr>
          <p:cNvPr id="3" name="Subtitle 2"/>
          <p:cNvSpPr txBox="1">
            <a:spLocks/>
          </p:cNvSpPr>
          <p:nvPr/>
        </p:nvSpPr>
        <p:spPr>
          <a:xfrm>
            <a:off x="228600" y="832282"/>
            <a:ext cx="8560721" cy="5867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smtClean="0">
              <a:latin typeface="Adobe Fan Heiti Std B" panose="020B0700000000000000" pitchFamily="34" charset="-128"/>
              <a:ea typeface="Adobe Fan Heiti Std B" panose="020B0700000000000000" pitchFamily="34" charset="-128"/>
            </a:endParaRPr>
          </a:p>
          <a:p>
            <a:r>
              <a:rPr lang="en-US" sz="1600" dirty="0" smtClean="0">
                <a:latin typeface="Adobe Fan Heiti Std B" panose="020B0700000000000000" pitchFamily="34" charset="-128"/>
                <a:ea typeface="Adobe Fan Heiti Std B" panose="020B0700000000000000" pitchFamily="34" charset="-128"/>
              </a:rPr>
              <a:t>Our policy applies to all employees, students and visitors of Selkirk College campuses and centers</a:t>
            </a:r>
          </a:p>
          <a:p>
            <a:endParaRPr lang="en-US" sz="1600" dirty="0" smtClean="0">
              <a:latin typeface="Adobe Fan Heiti Std B" panose="020B0700000000000000" pitchFamily="34" charset="-128"/>
              <a:ea typeface="Adobe Fan Heiti Std B" panose="020B0700000000000000" pitchFamily="34" charset="-128"/>
            </a:endParaRPr>
          </a:p>
          <a:p>
            <a:pPr marL="0" indent="0">
              <a:buNone/>
            </a:pPr>
            <a:r>
              <a:rPr lang="en-US" sz="2400" dirty="0" smtClean="0">
                <a:solidFill>
                  <a:schemeClr val="accent1">
                    <a:lumMod val="50000"/>
                  </a:schemeClr>
                </a:solidFill>
                <a:latin typeface="Adobe Fan Heiti Std B" panose="020B0700000000000000" pitchFamily="34" charset="-128"/>
                <a:ea typeface="Adobe Fan Heiti Std B" panose="020B0700000000000000" pitchFamily="34" charset="-128"/>
              </a:rPr>
              <a:t>Purpose:</a:t>
            </a:r>
          </a:p>
          <a:p>
            <a:pPr lvl="1"/>
            <a:r>
              <a:rPr lang="en-US" sz="1600" dirty="0" smtClean="0">
                <a:latin typeface="Adobe Fan Heiti Std B" panose="020B0700000000000000" pitchFamily="34" charset="-128"/>
                <a:ea typeface="Adobe Fan Heiti Std B" panose="020B0700000000000000" pitchFamily="34" charset="-128"/>
              </a:rPr>
              <a:t>To ensure the health and well-being of employees and students at Selkirk College by preventing exposure to scented products that can cause environmental/chemical sensitivities</a:t>
            </a:r>
          </a:p>
          <a:p>
            <a:pPr marL="457200" lvl="1" indent="0">
              <a:buNone/>
            </a:pPr>
            <a:endParaRPr lang="en-US" sz="1600" dirty="0" smtClean="0">
              <a:solidFill>
                <a:schemeClr val="accent1"/>
              </a:solidFill>
              <a:latin typeface="Adobe Fan Heiti Std B" panose="020B0700000000000000" pitchFamily="34" charset="-128"/>
              <a:ea typeface="Adobe Fan Heiti Std B" panose="020B0700000000000000" pitchFamily="34" charset="-128"/>
            </a:endParaRPr>
          </a:p>
          <a:p>
            <a:pPr marL="0" indent="0">
              <a:buNone/>
            </a:pPr>
            <a:r>
              <a:rPr lang="en-US" sz="2400" dirty="0" smtClean="0">
                <a:solidFill>
                  <a:schemeClr val="accent1">
                    <a:lumMod val="50000"/>
                  </a:schemeClr>
                </a:solidFill>
                <a:latin typeface="Adobe Fan Heiti Std B" panose="020B0700000000000000" pitchFamily="34" charset="-128"/>
                <a:ea typeface="Adobe Fan Heiti Std B" panose="020B0700000000000000" pitchFamily="34" charset="-128"/>
              </a:rPr>
              <a:t>Our goals are to: </a:t>
            </a:r>
          </a:p>
          <a:p>
            <a:pPr marL="685800" lvl="1"/>
            <a:r>
              <a:rPr lang="en-US" sz="1600" dirty="0" smtClean="0">
                <a:latin typeface="Adobe Fan Heiti Std B" panose="020B0700000000000000" pitchFamily="34" charset="-128"/>
                <a:ea typeface="Adobe Fan Heiti Std B" panose="020B0700000000000000" pitchFamily="34" charset="-128"/>
              </a:rPr>
              <a:t>Eliminate </a:t>
            </a:r>
            <a:r>
              <a:rPr lang="en-US" sz="1600" dirty="0" smtClean="0">
                <a:latin typeface="Adobe Fan Heiti Std B" panose="020B0700000000000000" pitchFamily="34" charset="-128"/>
                <a:ea typeface="Adobe Fan Heiti Std B" panose="020B0700000000000000" pitchFamily="34" charset="-128"/>
              </a:rPr>
              <a:t>the use of </a:t>
            </a:r>
            <a:r>
              <a:rPr lang="en-US" sz="1600" dirty="0" smtClean="0">
                <a:latin typeface="Adobe Fan Heiti Std B" panose="020B0700000000000000" pitchFamily="34" charset="-128"/>
                <a:ea typeface="Adobe Fan Heiti Std B" panose="020B0700000000000000" pitchFamily="34" charset="-128"/>
              </a:rPr>
              <a:t>perfume </a:t>
            </a:r>
            <a:endParaRPr lang="en-US" sz="1600" dirty="0" smtClean="0">
              <a:latin typeface="Adobe Fan Heiti Std B" panose="020B0700000000000000" pitchFamily="34" charset="-128"/>
              <a:ea typeface="Adobe Fan Heiti Std B" panose="020B0700000000000000" pitchFamily="34" charset="-128"/>
            </a:endParaRPr>
          </a:p>
          <a:p>
            <a:pPr marL="685800" lvl="1"/>
            <a:r>
              <a:rPr lang="en-US" sz="1600" dirty="0" smtClean="0">
                <a:latin typeface="Adobe Fan Heiti Std B" panose="020B0700000000000000" pitchFamily="34" charset="-128"/>
                <a:ea typeface="Adobe Fan Heiti Std B" panose="020B0700000000000000" pitchFamily="34" charset="-128"/>
              </a:rPr>
              <a:t>Cologne/aftershave</a:t>
            </a:r>
            <a:r>
              <a:rPr lang="en-US" sz="1600" dirty="0" smtClean="0">
                <a:latin typeface="Adobe Fan Heiti Std B" panose="020B0700000000000000" pitchFamily="34" charset="-128"/>
                <a:ea typeface="Adobe Fan Heiti Std B" panose="020B0700000000000000" pitchFamily="34" charset="-128"/>
              </a:rPr>
              <a:t>, </a:t>
            </a:r>
            <a:r>
              <a:rPr lang="en-US" sz="1600" dirty="0" smtClean="0">
                <a:latin typeface="Adobe Fan Heiti Std B" panose="020B0700000000000000" pitchFamily="34" charset="-128"/>
                <a:ea typeface="Adobe Fan Heiti Std B" panose="020B0700000000000000" pitchFamily="34" charset="-128"/>
              </a:rPr>
              <a:t>body sprays</a:t>
            </a:r>
            <a:endParaRPr lang="en-US" sz="1600" dirty="0" smtClean="0">
              <a:latin typeface="Adobe Fan Heiti Std B" panose="020B0700000000000000" pitchFamily="34" charset="-128"/>
              <a:ea typeface="Adobe Fan Heiti Std B" panose="020B0700000000000000" pitchFamily="34" charset="-128"/>
            </a:endParaRPr>
          </a:p>
          <a:p>
            <a:pPr marL="685800" lvl="1"/>
            <a:r>
              <a:rPr lang="en-US" sz="1600" dirty="0" smtClean="0">
                <a:latin typeface="Adobe Fan Heiti Std B" panose="020B0700000000000000" pitchFamily="34" charset="-128"/>
                <a:ea typeface="Adobe Fan Heiti Std B" panose="020B0700000000000000" pitchFamily="34" charset="-128"/>
              </a:rPr>
              <a:t>Scented air fresheners, scented candles </a:t>
            </a:r>
            <a:r>
              <a:rPr lang="en-US" sz="1600" dirty="0" smtClean="0">
                <a:latin typeface="Adobe Fan Heiti Std B" panose="020B0700000000000000" pitchFamily="34" charset="-128"/>
                <a:ea typeface="Adobe Fan Heiti Std B" panose="020B0700000000000000" pitchFamily="34" charset="-128"/>
              </a:rPr>
              <a:t>and </a:t>
            </a:r>
          </a:p>
          <a:p>
            <a:pPr marL="1085850" lvl="2"/>
            <a:r>
              <a:rPr lang="en-US" sz="1200" dirty="0" smtClean="0">
                <a:latin typeface="Adobe Fan Heiti Std B" panose="020B0700000000000000" pitchFamily="34" charset="-128"/>
                <a:ea typeface="Adobe Fan Heiti Std B" panose="020B0700000000000000" pitchFamily="34" charset="-128"/>
              </a:rPr>
              <a:t>potpourri from the workplace</a:t>
            </a:r>
          </a:p>
          <a:p>
            <a:pPr marL="685800" lvl="1"/>
            <a:r>
              <a:rPr lang="en-US" sz="1600" dirty="0" smtClean="0">
                <a:latin typeface="Adobe Fan Heiti Std B" panose="020B0700000000000000" pitchFamily="34" charset="-128"/>
                <a:ea typeface="Adobe Fan Heiti Std B" panose="020B0700000000000000" pitchFamily="34" charset="-128"/>
              </a:rPr>
              <a:t>Eliminate </a:t>
            </a:r>
            <a:r>
              <a:rPr lang="en-US" sz="1600" dirty="0" smtClean="0">
                <a:latin typeface="Adobe Fan Heiti Std B" panose="020B0700000000000000" pitchFamily="34" charset="-128"/>
                <a:ea typeface="Adobe Fan Heiti Std B" panose="020B0700000000000000" pitchFamily="34" charset="-128"/>
              </a:rPr>
              <a:t>the use of heavily scented personal hygiene </a:t>
            </a:r>
          </a:p>
          <a:p>
            <a:endParaRPr lang="en-US" sz="1600" dirty="0">
              <a:latin typeface="Adobe Fan Heiti Std B" panose="020B0700000000000000" pitchFamily="34" charset="-128"/>
              <a:ea typeface="Adobe Fan Heiti Std B" panose="020B0700000000000000" pitchFamily="34" charset="-128"/>
            </a:endParaRPr>
          </a:p>
        </p:txBody>
      </p:sp>
      <p:sp>
        <p:nvSpPr>
          <p:cNvPr id="5" name="Text Placeholder 2"/>
          <p:cNvSpPr txBox="1">
            <a:spLocks/>
          </p:cNvSpPr>
          <p:nvPr/>
        </p:nvSpPr>
        <p:spPr>
          <a:xfrm>
            <a:off x="152400" y="381000"/>
            <a:ext cx="9144000" cy="137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solidFill>
                  <a:schemeClr val="accent1">
                    <a:lumMod val="50000"/>
                  </a:schemeClr>
                </a:solidFill>
                <a:latin typeface="Adobe Fan Heiti Std B" panose="020B0700000000000000" pitchFamily="34" charset="-128"/>
                <a:ea typeface="Adobe Fan Heiti Std B" panose="020B0700000000000000" pitchFamily="34" charset="-128"/>
              </a:rPr>
              <a:t>Scent-Safe Campus</a:t>
            </a:r>
            <a:endParaRPr lang="en-US" sz="4000" dirty="0">
              <a:solidFill>
                <a:schemeClr val="accent1">
                  <a:lumMod val="50000"/>
                </a:schemeClr>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729884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2057400" y="1295400"/>
            <a:ext cx="6781800" cy="5029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latin typeface="Adobe Fan Heiti Std B" panose="020B0700000000000000" pitchFamily="34" charset="-128"/>
                <a:ea typeface="Adobe Fan Heiti Std B" panose="020B0700000000000000" pitchFamily="34" charset="-128"/>
              </a:rPr>
              <a:t>Selkirk College is committed to providing a healthy smoke‐free environment for its employees, students, and </a:t>
            </a:r>
            <a:r>
              <a:rPr lang="en-CA" sz="1800" dirty="0" smtClean="0">
                <a:latin typeface="Adobe Fan Heiti Std B" panose="020B0700000000000000" pitchFamily="34" charset="-128"/>
                <a:ea typeface="Adobe Fan Heiti Std B" panose="020B0700000000000000" pitchFamily="34" charset="-128"/>
              </a:rPr>
              <a:t>visitors.</a:t>
            </a:r>
            <a:endParaRPr lang="en-US" sz="1800" dirty="0" smtClean="0">
              <a:latin typeface="Adobe Fan Heiti Std B" panose="020B0700000000000000" pitchFamily="34" charset="-128"/>
              <a:ea typeface="Adobe Fan Heiti Std B" panose="020B0700000000000000" pitchFamily="34" charset="-128"/>
            </a:endParaRPr>
          </a:p>
          <a:p>
            <a:pPr marL="285750" indent="-285750"/>
            <a:r>
              <a:rPr lang="en-US" sz="1800" dirty="0" smtClean="0">
                <a:latin typeface="Adobe Fan Heiti Std B" panose="020B0700000000000000" pitchFamily="34" charset="-128"/>
                <a:ea typeface="Adobe Fan Heiti Std B" panose="020B0700000000000000" pitchFamily="34" charset="-128"/>
              </a:rPr>
              <a:t>Without exception, there will be no smoking or vaping on College ground within 10 meters of any doorway,  opening, window, or air intake.</a:t>
            </a:r>
          </a:p>
          <a:p>
            <a:pPr marL="285750" indent="-285750"/>
            <a:r>
              <a:rPr lang="en-US" sz="1800" dirty="0" smtClean="0">
                <a:latin typeface="Adobe Fan Heiti Std B" panose="020B0700000000000000" pitchFamily="34" charset="-128"/>
                <a:ea typeface="Adobe Fan Heiti Std B" panose="020B0700000000000000" pitchFamily="34" charset="-128"/>
              </a:rPr>
              <a:t>Smoking or vaping is prohibited in College‐owned or –leased vehicles. </a:t>
            </a:r>
          </a:p>
          <a:p>
            <a:pPr marL="285750" indent="-285750"/>
            <a:r>
              <a:rPr lang="en-US" sz="1800" dirty="0" smtClean="0">
                <a:latin typeface="Adobe Fan Heiti Std B" panose="020B0700000000000000" pitchFamily="34" charset="-128"/>
                <a:ea typeface="Adobe Fan Heiti Std B" panose="020B0700000000000000" pitchFamily="34" charset="-128"/>
              </a:rPr>
              <a:t>Tobacco products will not be sold on Selkirk College premises. </a:t>
            </a:r>
          </a:p>
          <a:p>
            <a:pPr marL="285750" indent="-285750"/>
            <a:r>
              <a:rPr lang="en-US" sz="1800" dirty="0" smtClean="0">
                <a:latin typeface="Adobe Fan Heiti Std B" panose="020B0700000000000000" pitchFamily="34" charset="-128"/>
                <a:ea typeface="Adobe Fan Heiti Std B" panose="020B0700000000000000" pitchFamily="34" charset="-128"/>
              </a:rPr>
              <a:t>Smoking and vaping is prohibited in covered walkways and entryways. </a:t>
            </a:r>
          </a:p>
          <a:p>
            <a:pPr marL="285750" indent="-285750"/>
            <a:r>
              <a:rPr lang="en-US" sz="1800" dirty="0" smtClean="0">
                <a:latin typeface="Adobe Fan Heiti Std B" panose="020B0700000000000000" pitchFamily="34" charset="-128"/>
                <a:ea typeface="Adobe Fan Heiti Std B" panose="020B0700000000000000" pitchFamily="34" charset="-128"/>
              </a:rPr>
              <a:t>There shall be marked designated outdoor smoking areas with ashtrays provided. ( on area entering the Campus back side) and by the purchasing department)</a:t>
            </a:r>
            <a:endParaRPr lang="en-US" sz="1800" dirty="0">
              <a:latin typeface="Adobe Fan Heiti Std B" panose="020B0700000000000000" pitchFamily="34" charset="-128"/>
              <a:ea typeface="Adobe Fan Heiti Std B" panose="020B0700000000000000" pitchFamily="34" charset="-128"/>
            </a:endParaRPr>
          </a:p>
        </p:txBody>
      </p:sp>
      <p:sp>
        <p:nvSpPr>
          <p:cNvPr id="5" name="Text Placeholder 2"/>
          <p:cNvSpPr txBox="1">
            <a:spLocks/>
          </p:cNvSpPr>
          <p:nvPr/>
        </p:nvSpPr>
        <p:spPr>
          <a:xfrm>
            <a:off x="152400" y="381000"/>
            <a:ext cx="9144000" cy="137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solidFill>
                  <a:schemeClr val="accent1">
                    <a:lumMod val="50000"/>
                  </a:schemeClr>
                </a:solidFill>
                <a:latin typeface="Adobe Fan Heiti Std B" panose="020B0700000000000000" pitchFamily="34" charset="-128"/>
                <a:ea typeface="Adobe Fan Heiti Std B" panose="020B0700000000000000" pitchFamily="34" charset="-128"/>
              </a:rPr>
              <a:t>Smoking on Campus</a:t>
            </a:r>
            <a:endParaRPr lang="en-US" sz="4000" dirty="0">
              <a:solidFill>
                <a:schemeClr val="accent1">
                  <a:lumMod val="50000"/>
                </a:schemeClr>
              </a:solidFill>
              <a:latin typeface="Adobe Fan Heiti Std B" panose="020B0700000000000000" pitchFamily="34" charset="-128"/>
              <a:ea typeface="Adobe Fan Heiti Std B" panose="020B0700000000000000" pitchFamily="34" charset="-128"/>
            </a:endParaRPr>
          </a:p>
        </p:txBody>
      </p:sp>
      <p:pic>
        <p:nvPicPr>
          <p:cNvPr id="7" name="Picture 6"/>
          <p:cNvPicPr/>
          <p:nvPr/>
        </p:nvPicPr>
        <p:blipFill rotWithShape="1">
          <a:blip r:embed="rId2">
            <a:extLst>
              <a:ext uri="{BEBA8EAE-BF5A-486C-A8C5-ECC9F3942E4B}">
                <a14:imgProps xmlns:a14="http://schemas.microsoft.com/office/drawing/2010/main">
                  <a14:imgLayer r:embed="rId3">
                    <a14:imgEffect>
                      <a14:backgroundRemoval t="0" b="98667" l="9123" r="100000">
                        <a14:foregroundMark x1="27719" y1="18333" x2="27719" y2="18333"/>
                        <a14:foregroundMark x1="31579" y1="13000" x2="31579" y2="13000"/>
                        <a14:foregroundMark x1="27368" y1="26667" x2="27368" y2="26667"/>
                        <a14:foregroundMark x1="37544" y1="25000" x2="37544" y2="25000"/>
                        <a14:foregroundMark x1="58947" y1="56667" x2="58947" y2="56667"/>
                        <a14:foregroundMark x1="49825" y1="46667" x2="49825" y2="46667"/>
                        <a14:foregroundMark x1="64912" y1="52667" x2="64912" y2="52667"/>
                        <a14:backgroundMark x1="57895" y1="333" x2="57895" y2="333"/>
                        <a14:backgroundMark x1="64561" y1="48000" x2="64561" y2="48000"/>
                      </a14:backgroundRemoval>
                    </a14:imgEffect>
                  </a14:imgLayer>
                </a14:imgProps>
              </a:ext>
              <a:ext uri="{28A0092B-C50C-407E-A947-70E740481C1C}">
                <a14:useLocalDpi xmlns:a14="http://schemas.microsoft.com/office/drawing/2010/main" val="0"/>
              </a:ext>
            </a:extLst>
          </a:blip>
          <a:srcRect l="24737" r="21930" b="4667"/>
          <a:stretch/>
        </p:blipFill>
        <p:spPr>
          <a:xfrm>
            <a:off x="381000" y="1752600"/>
            <a:ext cx="1447800" cy="2724150"/>
          </a:xfrm>
          <a:prstGeom prst="rect">
            <a:avLst/>
          </a:prstGeom>
        </p:spPr>
      </p:pic>
    </p:spTree>
    <p:extLst>
      <p:ext uri="{BB962C8B-B14F-4D97-AF65-F5344CB8AC3E}">
        <p14:creationId xmlns:p14="http://schemas.microsoft.com/office/powerpoint/2010/main" val="2848464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219200" y="1295400"/>
            <a:ext cx="7467600"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latin typeface="Adobe Fan Heiti Std B" panose="020B0700000000000000" pitchFamily="34" charset="-128"/>
                <a:ea typeface="Adobe Fan Heiti Std B" panose="020B0700000000000000" pitchFamily="34" charset="-128"/>
              </a:rPr>
              <a:t>Selkirk College offers numerous initiatives to their employees on campus.  You are welcome to participate in any of the classes provided in the gym at no cost.  The gyms are located on the </a:t>
            </a:r>
            <a:r>
              <a:rPr lang="en-US" sz="1800" dirty="0" err="1" smtClean="0">
                <a:latin typeface="Adobe Fan Heiti Std B" panose="020B0700000000000000" pitchFamily="34" charset="-128"/>
                <a:ea typeface="Adobe Fan Heiti Std B" panose="020B0700000000000000" pitchFamily="34" charset="-128"/>
              </a:rPr>
              <a:t>Castlegar</a:t>
            </a:r>
            <a:r>
              <a:rPr lang="en-US" sz="1800" dirty="0" smtClean="0">
                <a:latin typeface="Adobe Fan Heiti Std B" panose="020B0700000000000000" pitchFamily="34" charset="-128"/>
                <a:ea typeface="Adobe Fan Heiti Std B" panose="020B0700000000000000" pitchFamily="34" charset="-128"/>
              </a:rPr>
              <a:t> and Mary Hall Tenth Street Campuses.</a:t>
            </a:r>
          </a:p>
          <a:p>
            <a:r>
              <a:rPr lang="en-US" sz="1800" dirty="0" smtClean="0">
                <a:latin typeface="Adobe Fan Heiti Std B" panose="020B0700000000000000" pitchFamily="34" charset="-128"/>
                <a:ea typeface="Adobe Fan Heiti Std B" panose="020B0700000000000000" pitchFamily="34" charset="-128"/>
              </a:rPr>
              <a:t>Take advantage of webinar, that are communicated in advance.</a:t>
            </a:r>
          </a:p>
          <a:p>
            <a:r>
              <a:rPr lang="en-US" sz="1800" dirty="0" smtClean="0">
                <a:latin typeface="Adobe Fan Heiti Std B" panose="020B0700000000000000" pitchFamily="34" charset="-128"/>
                <a:ea typeface="Adobe Fan Heiti Std B" panose="020B0700000000000000" pitchFamily="34" charset="-128"/>
              </a:rPr>
              <a:t>Massage chair by the gym can be accessed for a small fee</a:t>
            </a:r>
          </a:p>
          <a:p>
            <a:r>
              <a:rPr lang="en-US" sz="1800" dirty="0" smtClean="0">
                <a:latin typeface="Adobe Fan Heiti Std B" panose="020B0700000000000000" pitchFamily="34" charset="-128"/>
                <a:ea typeface="Adobe Fan Heiti Std B" panose="020B0700000000000000" pitchFamily="34" charset="-128"/>
              </a:rPr>
              <a:t>Zumba, yoga, </a:t>
            </a:r>
            <a:r>
              <a:rPr lang="en-US" sz="1800" dirty="0" err="1" smtClean="0">
                <a:latin typeface="Adobe Fan Heiti Std B" panose="020B0700000000000000" pitchFamily="34" charset="-128"/>
                <a:ea typeface="Adobe Fan Heiti Std B" panose="020B0700000000000000" pitchFamily="34" charset="-128"/>
              </a:rPr>
              <a:t>etc</a:t>
            </a:r>
            <a:r>
              <a:rPr lang="en-US" sz="1800" dirty="0" smtClean="0">
                <a:latin typeface="Adobe Fan Heiti Std B" panose="020B0700000000000000" pitchFamily="34" charset="-128"/>
                <a:ea typeface="Adobe Fan Heiti Std B" panose="020B0700000000000000" pitchFamily="34" charset="-128"/>
              </a:rPr>
              <a:t> on your lunch hours are offered, work with your supervisor about time to access these programs.</a:t>
            </a:r>
          </a:p>
          <a:p>
            <a:r>
              <a:rPr lang="en-US" sz="1800" dirty="0" smtClean="0">
                <a:latin typeface="Adobe Fan Heiti Std B" panose="020B0700000000000000" pitchFamily="34" charset="-128"/>
                <a:ea typeface="Adobe Fan Heiti Std B" panose="020B0700000000000000" pitchFamily="34" charset="-128"/>
              </a:rPr>
              <a:t>Selkirk College events, Orientation BQ, Get connected, FGIF, holiday party to name a few</a:t>
            </a:r>
          </a:p>
          <a:p>
            <a:r>
              <a:rPr lang="en-US" sz="1800" dirty="0" smtClean="0">
                <a:latin typeface="Adobe Fan Heiti Std B" panose="020B0700000000000000" pitchFamily="34" charset="-128"/>
                <a:ea typeface="Adobe Fan Heiti Std B" panose="020B0700000000000000" pitchFamily="34" charset="-128"/>
              </a:rPr>
              <a:t>Discovery day- Health and Wellness theme and fun too.</a:t>
            </a:r>
          </a:p>
          <a:p>
            <a:endParaRPr lang="en-CA" sz="1800" dirty="0">
              <a:latin typeface="Adobe Fan Heiti Std B" panose="020B0700000000000000" pitchFamily="34" charset="-128"/>
              <a:ea typeface="Adobe Fan Heiti Std B" panose="020B0700000000000000" pitchFamily="34" charset="-128"/>
            </a:endParaRPr>
          </a:p>
        </p:txBody>
      </p:sp>
      <p:sp>
        <p:nvSpPr>
          <p:cNvPr id="4" name="Text Placeholder 2"/>
          <p:cNvSpPr txBox="1">
            <a:spLocks/>
          </p:cNvSpPr>
          <p:nvPr/>
        </p:nvSpPr>
        <p:spPr>
          <a:xfrm>
            <a:off x="152400" y="381000"/>
            <a:ext cx="9144000" cy="137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solidFill>
                  <a:schemeClr val="accent1">
                    <a:lumMod val="50000"/>
                  </a:schemeClr>
                </a:solidFill>
                <a:latin typeface="Adobe Fan Heiti Std B" panose="020B0700000000000000" pitchFamily="34" charset="-128"/>
                <a:ea typeface="Adobe Fan Heiti Std B" panose="020B0700000000000000" pitchFamily="34" charset="-128"/>
              </a:rPr>
              <a:t>Wellness at Selkirk</a:t>
            </a:r>
            <a:endParaRPr lang="en-US" sz="4000" dirty="0">
              <a:solidFill>
                <a:schemeClr val="accent1">
                  <a:lumMod val="50000"/>
                </a:schemeClr>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2901868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371600" y="2667000"/>
            <a:ext cx="7467600"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800" dirty="0" smtClean="0">
                <a:latin typeface="Adobe Fan Heiti Std B" panose="020B0700000000000000" pitchFamily="34" charset="-128"/>
                <a:ea typeface="Adobe Fan Heiti Std B" panose="020B0700000000000000" pitchFamily="34" charset="-128"/>
              </a:rPr>
              <a:t>                     </a:t>
            </a:r>
            <a:r>
              <a:rPr lang="en-CA" sz="1800" dirty="0" smtClean="0">
                <a:latin typeface="Adobe Fan Heiti Std B" panose="020B0700000000000000" pitchFamily="34" charset="-128"/>
                <a:ea typeface="Adobe Fan Heiti Std B" panose="020B0700000000000000" pitchFamily="34" charset="-128"/>
              </a:rPr>
              <a:t>  </a:t>
            </a:r>
            <a:r>
              <a:rPr lang="en-CA" dirty="0" smtClean="0">
                <a:latin typeface="Adobe Fan Heiti Std B" panose="020B0700000000000000" pitchFamily="34" charset="-128"/>
                <a:ea typeface="Adobe Fan Heiti Std B" panose="020B0700000000000000" pitchFamily="34" charset="-128"/>
              </a:rPr>
              <a:t>We want to hear from you!</a:t>
            </a:r>
          </a:p>
        </p:txBody>
      </p:sp>
      <p:sp>
        <p:nvSpPr>
          <p:cNvPr id="4" name="Text Placeholder 2"/>
          <p:cNvSpPr txBox="1">
            <a:spLocks/>
          </p:cNvSpPr>
          <p:nvPr/>
        </p:nvSpPr>
        <p:spPr>
          <a:xfrm>
            <a:off x="152400" y="381000"/>
            <a:ext cx="9144000" cy="137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solidFill>
                  <a:schemeClr val="accent1">
                    <a:lumMod val="50000"/>
                  </a:schemeClr>
                </a:solidFill>
                <a:latin typeface="Adobe Fan Heiti Std B" panose="020B0700000000000000" pitchFamily="34" charset="-128"/>
                <a:ea typeface="Adobe Fan Heiti Std B" panose="020B0700000000000000" pitchFamily="34" charset="-128"/>
              </a:rPr>
              <a:t>Question Period</a:t>
            </a:r>
            <a:endParaRPr lang="en-US" sz="4000" dirty="0">
              <a:solidFill>
                <a:schemeClr val="accent1">
                  <a:lumMod val="50000"/>
                </a:schemeClr>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421899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152400" y="381000"/>
            <a:ext cx="8915400" cy="137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solidFill>
                  <a:schemeClr val="accent1">
                    <a:lumMod val="50000"/>
                  </a:schemeClr>
                </a:solidFill>
                <a:latin typeface="Adobe Fan Heiti Std B" panose="020B0700000000000000" pitchFamily="34" charset="-128"/>
                <a:ea typeface="Adobe Fan Heiti Std B" panose="020B0700000000000000" pitchFamily="34" charset="-128"/>
              </a:rPr>
              <a:t>Your Rights and Responsibilities</a:t>
            </a:r>
            <a:endParaRPr lang="en-US" sz="4000" dirty="0">
              <a:solidFill>
                <a:schemeClr val="accent1">
                  <a:lumMod val="50000"/>
                </a:schemeClr>
              </a:solidFill>
              <a:latin typeface="Adobe Fan Heiti Std B" panose="020B0700000000000000" pitchFamily="34" charset="-128"/>
              <a:ea typeface="Adobe Fan Heiti Std B" panose="020B0700000000000000" pitchFamily="34" charset="-128"/>
            </a:endParaRPr>
          </a:p>
        </p:txBody>
      </p:sp>
      <p:sp>
        <p:nvSpPr>
          <p:cNvPr id="3" name="Rectangle 2"/>
          <p:cNvSpPr/>
          <p:nvPr/>
        </p:nvSpPr>
        <p:spPr>
          <a:xfrm>
            <a:off x="457200" y="1371600"/>
            <a:ext cx="6553200" cy="3970318"/>
          </a:xfrm>
          <a:prstGeom prst="rect">
            <a:avLst/>
          </a:prstGeom>
          <a:ln>
            <a:noFill/>
          </a:ln>
        </p:spPr>
        <p:txBody>
          <a:bodyPr wrap="square">
            <a:spAutoFit/>
          </a:bodyPr>
          <a:lstStyle/>
          <a:p>
            <a:r>
              <a:rPr lang="en-US" sz="2400" b="1" dirty="0">
                <a:solidFill>
                  <a:schemeClr val="accent1">
                    <a:lumMod val="50000"/>
                  </a:schemeClr>
                </a:solidFill>
                <a:latin typeface="Adobe Fan Heiti Std B" panose="020B0700000000000000" pitchFamily="34" charset="-128"/>
                <a:ea typeface="Adobe Fan Heiti Std B" panose="020B0700000000000000" pitchFamily="34" charset="-128"/>
                <a:cs typeface="Arial" panose="020B0604020202020204" pitchFamily="34" charset="0"/>
              </a:rPr>
              <a:t>Training and Supervision </a:t>
            </a:r>
            <a:r>
              <a:rPr lang="en-US" sz="1600" b="1" dirty="0" smtClean="0">
                <a:latin typeface="Adobe Fan Heiti Std B" panose="020B0700000000000000" pitchFamily="34" charset="-128"/>
                <a:ea typeface="Adobe Fan Heiti Std B" panose="020B0700000000000000" pitchFamily="34" charset="-128"/>
                <a:cs typeface="Arial" panose="020B0604020202020204" pitchFamily="34" charset="0"/>
              </a:rPr>
              <a:t> </a:t>
            </a:r>
          </a:p>
          <a:p>
            <a:r>
              <a:rPr lang="en-US" sz="1600" dirty="0" smtClean="0">
                <a:latin typeface="Adobe Fan Heiti Std B" panose="020B0700000000000000" pitchFamily="34" charset="-128"/>
                <a:ea typeface="Adobe Fan Heiti Std B" panose="020B0700000000000000" pitchFamily="34" charset="-128"/>
                <a:cs typeface="Arial" panose="020B0604020202020204" pitchFamily="34" charset="0"/>
              </a:rPr>
              <a:t>Safety </a:t>
            </a:r>
            <a:r>
              <a:rPr lang="en-US" sz="1600" dirty="0">
                <a:latin typeface="Adobe Fan Heiti Std B" panose="020B0700000000000000" pitchFamily="34" charset="-128"/>
                <a:ea typeface="Adobe Fan Heiti Std B" panose="020B0700000000000000" pitchFamily="34" charset="-128"/>
                <a:cs typeface="Arial" panose="020B0604020202020204" pitchFamily="34" charset="0"/>
              </a:rPr>
              <a:t>orientation, training, instruction and direction specific to the workplace and tasks</a:t>
            </a:r>
            <a:r>
              <a:rPr lang="en-US" sz="1600" dirty="0" smtClean="0">
                <a:latin typeface="Adobe Fan Heiti Std B" panose="020B0700000000000000" pitchFamily="34" charset="-128"/>
                <a:ea typeface="Adobe Fan Heiti Std B" panose="020B0700000000000000" pitchFamily="34" charset="-128"/>
                <a:cs typeface="Arial" panose="020B0604020202020204" pitchFamily="34" charset="0"/>
              </a:rPr>
              <a:t>.</a:t>
            </a:r>
          </a:p>
          <a:p>
            <a:endParaRPr lang="en-US" sz="1600" dirty="0" smtClean="0">
              <a:latin typeface="Adobe Fan Heiti Std B" panose="020B0700000000000000" pitchFamily="34" charset="-128"/>
              <a:ea typeface="Adobe Fan Heiti Std B" panose="020B0700000000000000" pitchFamily="34" charset="-128"/>
              <a:cs typeface="Arial" panose="020B0604020202020204" pitchFamily="34" charset="0"/>
            </a:endParaRPr>
          </a:p>
          <a:p>
            <a:endParaRPr lang="en-US" sz="1600" dirty="0">
              <a:latin typeface="Adobe Fan Heiti Std B" panose="020B0700000000000000" pitchFamily="34" charset="-128"/>
              <a:ea typeface="Adobe Fan Heiti Std B" panose="020B0700000000000000" pitchFamily="34" charset="-128"/>
              <a:cs typeface="Arial" panose="020B0604020202020204" pitchFamily="34" charset="0"/>
            </a:endParaRPr>
          </a:p>
          <a:p>
            <a:r>
              <a:rPr lang="en-US" sz="2400" b="1" dirty="0">
                <a:solidFill>
                  <a:schemeClr val="accent1">
                    <a:lumMod val="50000"/>
                  </a:schemeClr>
                </a:solidFill>
                <a:latin typeface="Adobe Fan Heiti Std B" panose="020B0700000000000000" pitchFamily="34" charset="-128"/>
                <a:ea typeface="Adobe Fan Heiti Std B" panose="020B0700000000000000" pitchFamily="34" charset="-128"/>
                <a:cs typeface="Arial" panose="020B0604020202020204" pitchFamily="34" charset="0"/>
              </a:rPr>
              <a:t>General Duties of Workers </a:t>
            </a:r>
            <a:endParaRPr lang="en-US" sz="1600" b="1" dirty="0" smtClean="0">
              <a:latin typeface="Adobe Fan Heiti Std B" panose="020B0700000000000000" pitchFamily="34" charset="-128"/>
              <a:ea typeface="Adobe Fan Heiti Std B" panose="020B0700000000000000" pitchFamily="34" charset="-128"/>
              <a:cs typeface="Arial" panose="020B0604020202020204" pitchFamily="34" charset="0"/>
            </a:endParaRPr>
          </a:p>
          <a:p>
            <a:r>
              <a:rPr lang="en-US" sz="1600" dirty="0" smtClean="0">
                <a:latin typeface="Adobe Fan Heiti Std B" panose="020B0700000000000000" pitchFamily="34" charset="-128"/>
                <a:ea typeface="Adobe Fan Heiti Std B" panose="020B0700000000000000" pitchFamily="34" charset="-128"/>
                <a:cs typeface="Arial" panose="020B0604020202020204" pitchFamily="34" charset="0"/>
              </a:rPr>
              <a:t>To </a:t>
            </a:r>
            <a:r>
              <a:rPr lang="en-US" sz="1600" dirty="0">
                <a:latin typeface="Adobe Fan Heiti Std B" panose="020B0700000000000000" pitchFamily="34" charset="-128"/>
                <a:ea typeface="Adobe Fan Heiti Std B" panose="020B0700000000000000" pitchFamily="34" charset="-128"/>
                <a:cs typeface="Arial" panose="020B0604020202020204" pitchFamily="34" charset="0"/>
              </a:rPr>
              <a:t>take reasonable care to protect the health and safety of yourself and others.</a:t>
            </a:r>
          </a:p>
          <a:p>
            <a:endParaRPr lang="en-US" sz="1600" dirty="0" smtClean="0">
              <a:latin typeface="Adobe Fan Heiti Std B" panose="020B0700000000000000" pitchFamily="34" charset="-128"/>
              <a:ea typeface="Adobe Fan Heiti Std B" panose="020B0700000000000000" pitchFamily="34" charset="-128"/>
              <a:cs typeface="Arial" panose="020B0604020202020204" pitchFamily="34" charset="0"/>
            </a:endParaRPr>
          </a:p>
          <a:p>
            <a:endParaRPr lang="en-US" sz="1600" dirty="0">
              <a:latin typeface="Adobe Fan Heiti Std B" panose="020B0700000000000000" pitchFamily="34" charset="-128"/>
              <a:ea typeface="Adobe Fan Heiti Std B" panose="020B0700000000000000" pitchFamily="34" charset="-128"/>
              <a:cs typeface="Arial" panose="020B0604020202020204" pitchFamily="34" charset="0"/>
            </a:endParaRPr>
          </a:p>
          <a:p>
            <a:r>
              <a:rPr lang="en-US" sz="2400" b="1" dirty="0">
                <a:solidFill>
                  <a:schemeClr val="accent1">
                    <a:lumMod val="50000"/>
                  </a:schemeClr>
                </a:solidFill>
                <a:latin typeface="Adobe Fan Heiti Std B" panose="020B0700000000000000" pitchFamily="34" charset="-128"/>
                <a:ea typeface="Adobe Fan Heiti Std B" panose="020B0700000000000000" pitchFamily="34" charset="-128"/>
                <a:cs typeface="Arial" panose="020B0604020202020204" pitchFamily="34" charset="0"/>
              </a:rPr>
              <a:t>Right to Refuse Unsafe Work </a:t>
            </a:r>
            <a:endParaRPr lang="en-US" sz="1600" b="1" dirty="0" smtClean="0">
              <a:latin typeface="Adobe Fan Heiti Std B" panose="020B0700000000000000" pitchFamily="34" charset="-128"/>
              <a:ea typeface="Adobe Fan Heiti Std B" panose="020B0700000000000000" pitchFamily="34" charset="-128"/>
              <a:cs typeface="Arial" panose="020B0604020202020204" pitchFamily="34" charset="0"/>
            </a:endParaRPr>
          </a:p>
          <a:p>
            <a:r>
              <a:rPr lang="en-US" sz="1600" dirty="0">
                <a:latin typeface="Adobe Fan Heiti Std B" panose="020B0700000000000000" pitchFamily="34" charset="-128"/>
                <a:ea typeface="Adobe Fan Heiti Std B" panose="020B0700000000000000" pitchFamily="34" charset="-128"/>
                <a:cs typeface="Arial" panose="020B0604020202020204" pitchFamily="34" charset="0"/>
              </a:rPr>
              <a:t>D</a:t>
            </a:r>
            <a:r>
              <a:rPr lang="en-US" sz="1600" dirty="0" smtClean="0">
                <a:latin typeface="Adobe Fan Heiti Std B" panose="020B0700000000000000" pitchFamily="34" charset="-128"/>
                <a:ea typeface="Adobe Fan Heiti Std B" panose="020B0700000000000000" pitchFamily="34" charset="-128"/>
                <a:cs typeface="Arial" panose="020B0604020202020204" pitchFamily="34" charset="0"/>
              </a:rPr>
              <a:t>o </a:t>
            </a:r>
            <a:r>
              <a:rPr lang="en-US" sz="1600" dirty="0">
                <a:latin typeface="Adobe Fan Heiti Std B" panose="020B0700000000000000" pitchFamily="34" charset="-128"/>
                <a:ea typeface="Adobe Fan Heiti Std B" panose="020B0700000000000000" pitchFamily="34" charset="-128"/>
                <a:cs typeface="Arial" panose="020B0604020202020204" pitchFamily="34" charset="0"/>
              </a:rPr>
              <a:t>not carry out any work that would endanger yourself or others</a:t>
            </a:r>
            <a:r>
              <a:rPr lang="en-US" sz="1600" dirty="0" smtClean="0">
                <a:latin typeface="Adobe Fan Heiti Std B" panose="020B0700000000000000" pitchFamily="34" charset="-128"/>
                <a:ea typeface="Adobe Fan Heiti Std B" panose="020B0700000000000000" pitchFamily="34" charset="-128"/>
                <a:cs typeface="Arial" panose="020B0604020202020204" pitchFamily="34" charset="0"/>
              </a:rPr>
              <a:t>.</a:t>
            </a:r>
          </a:p>
          <a:p>
            <a:endParaRPr lang="en-US" sz="1600" i="1" dirty="0">
              <a:latin typeface="Adobe Fan Heiti Std B" panose="020B0700000000000000" pitchFamily="34" charset="-128"/>
              <a:ea typeface="Adobe Fan Heiti Std B" panose="020B0700000000000000" pitchFamily="34" charset="-128"/>
              <a:cs typeface="Arial" panose="020B0604020202020204" pitchFamily="34" charset="0"/>
            </a:endParaRPr>
          </a:p>
          <a:p>
            <a:endParaRPr lang="en-US" sz="1600" dirty="0">
              <a:latin typeface="Adobe Fan Heiti Std B" panose="020B0700000000000000" pitchFamily="34" charset="-128"/>
              <a:ea typeface="Adobe Fan Heiti Std B" panose="020B0700000000000000" pitchFamily="34" charset="-128"/>
              <a:cs typeface="Arial" panose="020B0604020202020204" pitchFamily="34" charset="0"/>
            </a:endParaRPr>
          </a:p>
        </p:txBody>
      </p:sp>
      <p:pic>
        <p:nvPicPr>
          <p:cNvPr id="5" name="Picture 4"/>
          <p:cNvPicPr/>
          <p:nvPr/>
        </p:nvPicPr>
        <p:blipFill>
          <a:blip r:embed="rId2">
            <a:extLst>
              <a:ext uri="{BEBA8EAE-BF5A-486C-A8C5-ECC9F3942E4B}">
                <a14:imgProps xmlns:a14="http://schemas.microsoft.com/office/drawing/2010/main">
                  <a14:imgLayer r:embed="rId3">
                    <a14:imgEffect>
                      <a14:backgroundRemoval t="10000" b="95333" l="10000" r="94000">
                        <a14:foregroundMark x1="74000" y1="34000" x2="74000" y2="34000"/>
                        <a14:foregroundMark x1="66667" y1="17333" x2="66667" y2="17333"/>
                        <a14:foregroundMark x1="25667" y1="79333" x2="25667" y2="79333"/>
                        <a14:foregroundMark x1="19333" y1="40000" x2="19333" y2="40000"/>
                        <a14:foregroundMark x1="18000" y1="30000" x2="18000" y2="30000"/>
                        <a14:foregroundMark x1="69333" y1="84667" x2="69333" y2="84667"/>
                        <a14:foregroundMark x1="79000" y1="75333" x2="79000" y2="75333"/>
                        <a14:foregroundMark x1="48000" y1="58000" x2="48000" y2="58000"/>
                        <a14:foregroundMark x1="26333" y1="63333" x2="26333" y2="63333"/>
                        <a14:foregroundMark x1="49000" y1="43333" x2="49000" y2="43333"/>
                        <a14:foregroundMark x1="19667" y1="34667" x2="19667" y2="34667"/>
                        <a14:foregroundMark x1="30333" y1="33333" x2="30333" y2="33333"/>
                        <a14:foregroundMark x1="32333" y1="29333" x2="32333" y2="29333"/>
                        <a14:foregroundMark x1="29667" y1="34000" x2="31333" y2="38000"/>
                        <a14:foregroundMark x1="62333" y1="25333" x2="62333" y2="25333"/>
                        <a14:foregroundMark x1="62667" y1="19333" x2="62667" y2="19333"/>
                        <a14:foregroundMark x1="50000" y1="48667" x2="50000" y2="48667"/>
                        <a14:foregroundMark x1="21333" y1="40000" x2="21333" y2="40000"/>
                        <a14:backgroundMark x1="55333" y1="46667" x2="55333" y2="46667"/>
                        <a14:backgroundMark x1="64333" y1="60000" x2="64333" y2="60000"/>
                        <a14:backgroundMark x1="62000" y1="34667" x2="62000" y2="34667"/>
                        <a14:backgroundMark x1="72667" y1="66667" x2="72667" y2="66667"/>
                        <a14:backgroundMark x1="61333" y1="46667" x2="61333" y2="46667"/>
                        <a14:backgroundMark x1="34333" y1="47333" x2="34333" y2="47333"/>
                        <a14:backgroundMark x1="37000" y1="42000" x2="37000" y2="42000"/>
                        <a14:backgroundMark x1="25667" y1="43333" x2="25667" y2="43333"/>
                        <a14:backgroundMark x1="30000" y1="46667" x2="30000" y2="46667"/>
                        <a14:backgroundMark x1="24667" y1="38667" x2="24667" y2="38667"/>
                        <a14:backgroundMark x1="37667" y1="37333" x2="37667" y2="37333"/>
                        <a14:backgroundMark x1="69333" y1="76667" x2="69333" y2="76667"/>
                        <a14:backgroundMark x1="77000" y1="68000" x2="77000" y2="68000"/>
                        <a14:backgroundMark x1="34667" y1="27333" x2="34667" y2="27333"/>
                        <a14:backgroundMark x1="28333" y1="28667" x2="28333" y2="28667"/>
                        <a14:backgroundMark x1="65000" y1="20667" x2="65000" y2="20667"/>
                        <a14:backgroundMark x1="22333" y1="34000" x2="22333" y2="34000"/>
                      </a14:backgroundRemoval>
                    </a14:imgEffect>
                  </a14:imgLayer>
                </a14:imgProps>
              </a:ext>
              <a:ext uri="{28A0092B-C50C-407E-A947-70E740481C1C}">
                <a14:useLocalDpi xmlns:a14="http://schemas.microsoft.com/office/drawing/2010/main" val="0"/>
              </a:ext>
            </a:extLst>
          </a:blip>
          <a:stretch>
            <a:fillRect/>
          </a:stretch>
        </p:blipFill>
        <p:spPr>
          <a:xfrm>
            <a:off x="6705600" y="2119312"/>
            <a:ext cx="2190750" cy="1095375"/>
          </a:xfrm>
          <a:prstGeom prst="rect">
            <a:avLst/>
          </a:prstGeom>
        </p:spPr>
      </p:pic>
    </p:spTree>
    <p:extLst>
      <p:ext uri="{BB962C8B-B14F-4D97-AF65-F5344CB8AC3E}">
        <p14:creationId xmlns:p14="http://schemas.microsoft.com/office/powerpoint/2010/main" val="334097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1676400"/>
            <a:ext cx="8686800" cy="4267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latin typeface="Adobe Fan Heiti Std B" panose="020B0700000000000000" pitchFamily="34" charset="-128"/>
                <a:ea typeface="Adobe Fan Heiti Std B" panose="020B0700000000000000" pitchFamily="34" charset="-128"/>
                <a:cs typeface="Adobe Thai" panose="02040503050201020203" pitchFamily="18" charset="-34"/>
              </a:rPr>
              <a:t>The Selkirk College JOHS Committees are made up of employee (worker) representatives and employer (management)  representatives.</a:t>
            </a:r>
          </a:p>
          <a:p>
            <a:r>
              <a:rPr lang="en-US" sz="1600" dirty="0" smtClean="0">
                <a:latin typeface="Adobe Fan Heiti Std B" panose="020B0700000000000000" pitchFamily="34" charset="-128"/>
                <a:ea typeface="Adobe Fan Heiti Std B" panose="020B0700000000000000" pitchFamily="34" charset="-128"/>
                <a:cs typeface="Adobe Thai" panose="02040503050201020203" pitchFamily="18" charset="-34"/>
              </a:rPr>
              <a:t>A minimum of:</a:t>
            </a:r>
          </a:p>
          <a:p>
            <a:r>
              <a:rPr lang="en-US" sz="1600" dirty="0" smtClean="0">
                <a:latin typeface="Adobe Fan Heiti Std B" panose="020B0700000000000000" pitchFamily="34" charset="-128"/>
                <a:ea typeface="Adobe Fan Heiti Std B" panose="020B0700000000000000" pitchFamily="34" charset="-128"/>
                <a:cs typeface="Adobe Thai" panose="02040503050201020203" pitchFamily="18" charset="-34"/>
              </a:rPr>
              <a:t>One PPWC Local 26 representative</a:t>
            </a:r>
            <a:endParaRPr lang="en-CA" sz="1600" dirty="0" smtClean="0">
              <a:latin typeface="Adobe Fan Heiti Std B" panose="020B0700000000000000" pitchFamily="34" charset="-128"/>
              <a:ea typeface="Adobe Fan Heiti Std B" panose="020B0700000000000000" pitchFamily="34" charset="-128"/>
              <a:cs typeface="Adobe Thai" panose="02040503050201020203" pitchFamily="18" charset="-34"/>
            </a:endParaRPr>
          </a:p>
          <a:p>
            <a:r>
              <a:rPr lang="en-US" sz="1600" dirty="0" smtClean="0">
                <a:latin typeface="Adobe Fan Heiti Std B" panose="020B0700000000000000" pitchFamily="34" charset="-128"/>
                <a:ea typeface="Adobe Fan Heiti Std B" panose="020B0700000000000000" pitchFamily="34" charset="-128"/>
                <a:cs typeface="Adobe Thai" panose="02040503050201020203" pitchFamily="18" charset="-34"/>
              </a:rPr>
              <a:t>One BCGEU representative</a:t>
            </a:r>
            <a:endParaRPr lang="en-CA" sz="1600" dirty="0" smtClean="0">
              <a:latin typeface="Adobe Fan Heiti Std B" panose="020B0700000000000000" pitchFamily="34" charset="-128"/>
              <a:ea typeface="Adobe Fan Heiti Std B" panose="020B0700000000000000" pitchFamily="34" charset="-128"/>
              <a:cs typeface="Adobe Thai" panose="02040503050201020203" pitchFamily="18" charset="-34"/>
            </a:endParaRPr>
          </a:p>
          <a:p>
            <a:r>
              <a:rPr lang="en-US" sz="1600" dirty="0" smtClean="0">
                <a:latin typeface="Adobe Fan Heiti Std B" panose="020B0700000000000000" pitchFamily="34" charset="-128"/>
                <a:ea typeface="Adobe Fan Heiti Std B" panose="020B0700000000000000" pitchFamily="34" charset="-128"/>
                <a:cs typeface="Adobe Thai" panose="02040503050201020203" pitchFamily="18" charset="-34"/>
              </a:rPr>
              <a:t>One SCFA representative</a:t>
            </a:r>
            <a:endParaRPr lang="en-CA" sz="1600" dirty="0" smtClean="0">
              <a:latin typeface="Adobe Fan Heiti Std B" panose="020B0700000000000000" pitchFamily="34" charset="-128"/>
              <a:ea typeface="Adobe Fan Heiti Std B" panose="020B0700000000000000" pitchFamily="34" charset="-128"/>
              <a:cs typeface="Adobe Thai" panose="02040503050201020203" pitchFamily="18" charset="-34"/>
            </a:endParaRPr>
          </a:p>
          <a:p>
            <a:r>
              <a:rPr lang="en-US" sz="1600" dirty="0" smtClean="0">
                <a:latin typeface="Adobe Fan Heiti Std B" panose="020B0700000000000000" pitchFamily="34" charset="-128"/>
                <a:ea typeface="Adobe Fan Heiti Std B" panose="020B0700000000000000" pitchFamily="34" charset="-128"/>
                <a:cs typeface="Adobe Thai" panose="02040503050201020203" pitchFamily="18" charset="-34"/>
              </a:rPr>
              <a:t>Two management representatives</a:t>
            </a:r>
          </a:p>
          <a:p>
            <a:endParaRPr lang="en-US" sz="1600" dirty="0">
              <a:latin typeface="Adobe Fan Heiti Std B" panose="020B0700000000000000" pitchFamily="34" charset="-128"/>
              <a:ea typeface="Adobe Fan Heiti Std B" panose="020B0700000000000000" pitchFamily="34" charset="-128"/>
              <a:cs typeface="Adobe Thai" panose="02040503050201020203" pitchFamily="18" charset="-34"/>
            </a:endParaRPr>
          </a:p>
          <a:p>
            <a:r>
              <a:rPr lang="en-US" sz="1600" dirty="0" smtClean="0">
                <a:latin typeface="Adobe Fan Heiti Std B" panose="020B0700000000000000" pitchFamily="34" charset="-128"/>
                <a:ea typeface="Adobe Fan Heiti Std B" panose="020B0700000000000000" pitchFamily="34" charset="-128"/>
                <a:cs typeface="Adobe Thai" panose="02040503050201020203" pitchFamily="18" charset="-34"/>
              </a:rPr>
              <a:t>The committee has the responsibility to work in a cooperative spirit to promote health and safety, to identify and help resolve health and safety issues at all Selkirk College campuses and other areas where college employees might work. </a:t>
            </a:r>
          </a:p>
          <a:p>
            <a:pPr marL="0" indent="0">
              <a:buNone/>
            </a:pPr>
            <a:endParaRPr lang="en-CA" sz="1600" dirty="0" smtClean="0">
              <a:latin typeface="Adobe Fan Heiti Std B" panose="020B0700000000000000" pitchFamily="34" charset="-128"/>
              <a:ea typeface="Adobe Fan Heiti Std B" panose="020B0700000000000000" pitchFamily="34" charset="-128"/>
              <a:cs typeface="Adobe Thai" panose="02040503050201020203" pitchFamily="18" charset="-34"/>
            </a:endParaRPr>
          </a:p>
          <a:p>
            <a:r>
              <a:rPr lang="en-US" sz="1600" dirty="0" smtClean="0">
                <a:latin typeface="Adobe Fan Heiti Std B" panose="020B0700000000000000" pitchFamily="34" charset="-128"/>
                <a:ea typeface="Adobe Fan Heiti Std B" panose="020B0700000000000000" pitchFamily="34" charset="-128"/>
                <a:cs typeface="Adobe Thai" panose="02040503050201020203" pitchFamily="18" charset="-34"/>
              </a:rPr>
              <a:t>Contact your Safety Coordinator if you have any safety concerns you wish to have the group to address.</a:t>
            </a:r>
            <a:endParaRPr lang="en-US" sz="1600" dirty="0">
              <a:latin typeface="Adobe Fan Heiti Std B" panose="020B0700000000000000" pitchFamily="34" charset="-128"/>
              <a:ea typeface="Adobe Fan Heiti Std B" panose="020B0700000000000000" pitchFamily="34" charset="-128"/>
              <a:cs typeface="Adobe Thai" panose="02040503050201020203" pitchFamily="18" charset="-34"/>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171700"/>
            <a:ext cx="2663844" cy="1676400"/>
          </a:xfrm>
          <a:prstGeom prst="rect">
            <a:avLst/>
          </a:prstGeom>
        </p:spPr>
      </p:pic>
      <p:sp>
        <p:nvSpPr>
          <p:cNvPr id="5" name="Text Placeholder 2"/>
          <p:cNvSpPr txBox="1">
            <a:spLocks/>
          </p:cNvSpPr>
          <p:nvPr/>
        </p:nvSpPr>
        <p:spPr>
          <a:xfrm>
            <a:off x="152400" y="381000"/>
            <a:ext cx="9144000" cy="137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solidFill>
                  <a:schemeClr val="accent1">
                    <a:lumMod val="50000"/>
                  </a:schemeClr>
                </a:solidFill>
                <a:latin typeface="Adobe Fan Heiti Std B" panose="020B0700000000000000" pitchFamily="34" charset="-128"/>
                <a:ea typeface="Adobe Fan Heiti Std B" panose="020B0700000000000000" pitchFamily="34" charset="-128"/>
              </a:rPr>
              <a:t>Your Joint Health and Safety Committees</a:t>
            </a:r>
            <a:endParaRPr lang="en-US" sz="4000" dirty="0">
              <a:solidFill>
                <a:schemeClr val="accent1">
                  <a:lumMod val="50000"/>
                </a:schemeClr>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369555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685800" y="1917939"/>
            <a:ext cx="6400800" cy="2654061"/>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r>
              <a:rPr lang="en-US" sz="2600" dirty="0" smtClean="0">
                <a:solidFill>
                  <a:schemeClr val="accent1">
                    <a:lumMod val="50000"/>
                  </a:schemeClr>
                </a:solidFill>
                <a:latin typeface="Adobe Fan Heiti Std B" panose="020B0700000000000000" pitchFamily="34" charset="-128"/>
                <a:ea typeface="Adobe Fan Heiti Std B" panose="020B0700000000000000" pitchFamily="34" charset="-128"/>
                <a:cs typeface="Adobe Thai" panose="02040503050201020203" pitchFamily="18" charset="-34"/>
              </a:rPr>
              <a:t>Violent, Threatening or Abusive </a:t>
            </a:r>
            <a:r>
              <a:rPr lang="en-US" sz="2600" dirty="0">
                <a:solidFill>
                  <a:schemeClr val="accent1">
                    <a:lumMod val="50000"/>
                  </a:schemeClr>
                </a:solidFill>
                <a:latin typeface="Adobe Fan Heiti Std B" panose="020B0700000000000000" pitchFamily="34" charset="-128"/>
                <a:ea typeface="Adobe Fan Heiti Std B" panose="020B0700000000000000" pitchFamily="34" charset="-128"/>
                <a:cs typeface="Adobe Thai" panose="02040503050201020203" pitchFamily="18" charset="-34"/>
              </a:rPr>
              <a:t>B</a:t>
            </a:r>
            <a:r>
              <a:rPr lang="en-US" sz="2600" dirty="0" smtClean="0">
                <a:solidFill>
                  <a:schemeClr val="accent1">
                    <a:lumMod val="50000"/>
                  </a:schemeClr>
                </a:solidFill>
                <a:latin typeface="Adobe Fan Heiti Std B" panose="020B0700000000000000" pitchFamily="34" charset="-128"/>
                <a:ea typeface="Adobe Fan Heiti Std B" panose="020B0700000000000000" pitchFamily="34" charset="-128"/>
                <a:cs typeface="Adobe Thai" panose="02040503050201020203" pitchFamily="18" charset="-34"/>
              </a:rPr>
              <a:t>ehavior (verbal or physical)</a:t>
            </a:r>
          </a:p>
          <a:p>
            <a:pPr lvl="1">
              <a:lnSpc>
                <a:spcPct val="200000"/>
              </a:lnSpc>
            </a:pPr>
            <a:r>
              <a:rPr lang="en-US" sz="1600" dirty="0" smtClean="0">
                <a:latin typeface="Adobe Fan Heiti Std B" panose="020B0700000000000000" pitchFamily="34" charset="-128"/>
                <a:ea typeface="Adobe Fan Heiti Std B" panose="020B0700000000000000" pitchFamily="34" charset="-128"/>
                <a:cs typeface="Adobe Thai" panose="02040503050201020203" pitchFamily="18" charset="-34"/>
              </a:rPr>
              <a:t>Any person who is subject to or witnesses an act of violent, threatening or abusive behavior is expected to report the incident to the Director of Human Resources, Health and Safety, their immediate Supervisor, Dean immediately</a:t>
            </a:r>
            <a:r>
              <a:rPr lang="en-US" sz="1600" dirty="0" smtClean="0">
                <a:latin typeface="Adobe Fan Heiti Std B" panose="020B0700000000000000" pitchFamily="34" charset="-128"/>
                <a:ea typeface="Adobe Fan Heiti Std B" panose="020B0700000000000000" pitchFamily="34" charset="-128"/>
                <a:cs typeface="Adobe Thai" panose="02040503050201020203" pitchFamily="18" charset="-34"/>
              </a:rPr>
              <a:t>.</a:t>
            </a:r>
          </a:p>
          <a:p>
            <a:pPr lvl="1">
              <a:lnSpc>
                <a:spcPct val="200000"/>
              </a:lnSpc>
            </a:pPr>
            <a:endParaRPr lang="en-US" sz="1600" dirty="0" smtClean="0">
              <a:latin typeface="Adobe Fan Heiti Std B" panose="020B0700000000000000" pitchFamily="34" charset="-128"/>
              <a:ea typeface="Adobe Fan Heiti Std B" panose="020B0700000000000000" pitchFamily="34" charset="-128"/>
              <a:cs typeface="Adobe Thai" panose="02040503050201020203" pitchFamily="18" charset="-34"/>
            </a:endParaRPr>
          </a:p>
          <a:p>
            <a:pPr marL="0" indent="0">
              <a:buNone/>
            </a:pPr>
            <a:r>
              <a:rPr lang="en-US" sz="1600" dirty="0" smtClean="0">
                <a:latin typeface="Adobe Fan Heiti Std B" panose="020B0700000000000000" pitchFamily="34" charset="-128"/>
                <a:ea typeface="Adobe Fan Heiti Std B" panose="020B0700000000000000" pitchFamily="34" charset="-128"/>
                <a:cs typeface="Adobe Thai" panose="02040503050201020203" pitchFamily="18" charset="-34"/>
              </a:rPr>
              <a:t>* </a:t>
            </a:r>
            <a:r>
              <a:rPr lang="en-US" sz="1600" dirty="0" smtClean="0">
                <a:latin typeface="Adobe Fan Heiti Std B" panose="020B0700000000000000" pitchFamily="34" charset="-128"/>
                <a:ea typeface="Adobe Fan Heiti Std B" panose="020B0700000000000000" pitchFamily="34" charset="-128"/>
                <a:cs typeface="Adobe Thai" panose="02040503050201020203" pitchFamily="18" charset="-34"/>
              </a:rPr>
              <a:t>This policy was included as a link in your welcome email, important you review as you are agreeing to abide by this policy</a:t>
            </a:r>
            <a:endParaRPr lang="en-US" sz="1600" dirty="0">
              <a:latin typeface="Adobe Fan Heiti Std B" panose="020B0700000000000000" pitchFamily="34" charset="-128"/>
              <a:ea typeface="Adobe Fan Heiti Std B" panose="020B0700000000000000" pitchFamily="34" charset="-128"/>
              <a:cs typeface="Adobe Thai" panose="02040503050201020203" pitchFamily="18" charset="-34"/>
            </a:endParaRPr>
          </a:p>
        </p:txBody>
      </p:sp>
      <p:sp>
        <p:nvSpPr>
          <p:cNvPr id="5" name="Text Placeholder 2"/>
          <p:cNvSpPr txBox="1">
            <a:spLocks/>
          </p:cNvSpPr>
          <p:nvPr/>
        </p:nvSpPr>
        <p:spPr>
          <a:xfrm>
            <a:off x="152400" y="381000"/>
            <a:ext cx="9144000" cy="137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solidFill>
                  <a:schemeClr val="accent1">
                    <a:lumMod val="50000"/>
                  </a:schemeClr>
                </a:solidFill>
                <a:latin typeface="Adobe Fan Heiti Std B" panose="020B0700000000000000" pitchFamily="34" charset="-128"/>
                <a:ea typeface="Adobe Fan Heiti Std B" panose="020B0700000000000000" pitchFamily="34" charset="-128"/>
              </a:rPr>
              <a:t>Harassment or Violence in the Workplace</a:t>
            </a:r>
            <a:endParaRPr lang="en-US" sz="4000" dirty="0">
              <a:solidFill>
                <a:schemeClr val="accent1">
                  <a:lumMod val="50000"/>
                </a:schemeClr>
              </a:solidFill>
              <a:latin typeface="Adobe Fan Heiti Std B" panose="020B0700000000000000" pitchFamily="34" charset="-128"/>
              <a:ea typeface="Adobe Fan Heiti Std B" panose="020B0700000000000000" pitchFamily="34" charset="-128"/>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l="26667" r="27999" b="6666"/>
          <a:stretch/>
        </p:blipFill>
        <p:spPr>
          <a:xfrm>
            <a:off x="7162800" y="1828520"/>
            <a:ext cx="1524000" cy="3200680"/>
          </a:xfrm>
          <a:prstGeom prst="rect">
            <a:avLst/>
          </a:prstGeom>
        </p:spPr>
      </p:pic>
    </p:spTree>
    <p:extLst>
      <p:ext uri="{BB962C8B-B14F-4D97-AF65-F5344CB8AC3E}">
        <p14:creationId xmlns:p14="http://schemas.microsoft.com/office/powerpoint/2010/main" val="3622506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33400" y="990600"/>
            <a:ext cx="6172200" cy="5334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smtClean="0">
              <a:latin typeface="Adobe Fan Heiti Std B" panose="020B0700000000000000" pitchFamily="34" charset="-128"/>
              <a:ea typeface="Adobe Fan Heiti Std B" panose="020B0700000000000000" pitchFamily="34" charset="-128"/>
            </a:endParaRPr>
          </a:p>
          <a:p>
            <a:pPr marL="285750" indent="-285750"/>
            <a:r>
              <a:rPr lang="en-US" sz="2400" b="1" dirty="0" smtClean="0">
                <a:solidFill>
                  <a:schemeClr val="accent1">
                    <a:lumMod val="50000"/>
                  </a:schemeClr>
                </a:solidFill>
                <a:latin typeface="Adobe Fan Heiti Std B" panose="020B0700000000000000" pitchFamily="34" charset="-128"/>
                <a:ea typeface="Adobe Fan Heiti Std B" panose="020B0700000000000000" pitchFamily="34" charset="-128"/>
              </a:rPr>
              <a:t>WHMIS</a:t>
            </a:r>
            <a:endParaRPr lang="en-US" sz="2400" dirty="0">
              <a:solidFill>
                <a:schemeClr val="accent1">
                  <a:lumMod val="50000"/>
                </a:schemeClr>
              </a:solidFill>
              <a:latin typeface="Adobe Fan Heiti Std B" panose="020B0700000000000000" pitchFamily="34" charset="-128"/>
              <a:ea typeface="Adobe Fan Heiti Std B" panose="020B0700000000000000" pitchFamily="34" charset="-128"/>
            </a:endParaRPr>
          </a:p>
          <a:p>
            <a:pPr marL="685800" lvl="1"/>
            <a:r>
              <a:rPr lang="en-US" sz="1600" dirty="0" smtClean="0">
                <a:latin typeface="Adobe Fan Heiti Std B" panose="020B0700000000000000" pitchFamily="34" charset="-128"/>
                <a:ea typeface="Adobe Fan Heiti Std B" panose="020B0700000000000000" pitchFamily="34" charset="-128"/>
              </a:rPr>
              <a:t>Workplace Hazardous Materials Information system; Material Safety Data Sheets (MSDS) </a:t>
            </a:r>
          </a:p>
          <a:p>
            <a:pPr marL="285750" indent="-285750"/>
            <a:endParaRPr lang="en-US" sz="1800" dirty="0" smtClean="0">
              <a:latin typeface="Adobe Fan Heiti Std B" panose="020B0700000000000000" pitchFamily="34" charset="-128"/>
              <a:ea typeface="Adobe Fan Heiti Std B" panose="020B0700000000000000" pitchFamily="34" charset="-128"/>
            </a:endParaRPr>
          </a:p>
          <a:p>
            <a:pPr marL="285750" indent="-285750"/>
            <a:r>
              <a:rPr lang="en-US" sz="2400" b="1" dirty="0" smtClean="0">
                <a:solidFill>
                  <a:schemeClr val="accent1">
                    <a:lumMod val="50000"/>
                  </a:schemeClr>
                </a:solidFill>
                <a:latin typeface="Adobe Fan Heiti Std B" panose="020B0700000000000000" pitchFamily="34" charset="-128"/>
                <a:ea typeface="Adobe Fan Heiti Std B" panose="020B0700000000000000" pitchFamily="34" charset="-128"/>
              </a:rPr>
              <a:t>Personal Protective Equipment (PPE)</a:t>
            </a:r>
          </a:p>
          <a:p>
            <a:pPr marL="685800" lvl="1"/>
            <a:r>
              <a:rPr lang="en-US" sz="1600" dirty="0" smtClean="0">
                <a:latin typeface="Adobe Fan Heiti Std B" panose="020B0700000000000000" pitchFamily="34" charset="-128"/>
                <a:ea typeface="Adobe Fan Heiti Std B" panose="020B0700000000000000" pitchFamily="34" charset="-128"/>
              </a:rPr>
              <a:t>Employees are required to be trained in the use of, and to use, all required personal protective equipment relevant and appropriate to their job.</a:t>
            </a:r>
          </a:p>
          <a:p>
            <a:pPr marL="285750" indent="-285750"/>
            <a:endParaRPr lang="en-US" sz="1800" dirty="0" smtClean="0">
              <a:latin typeface="Adobe Fan Heiti Std B" panose="020B0700000000000000" pitchFamily="34" charset="-128"/>
              <a:ea typeface="Adobe Fan Heiti Std B" panose="020B0700000000000000" pitchFamily="34" charset="-128"/>
            </a:endParaRPr>
          </a:p>
          <a:p>
            <a:pPr marL="285750" indent="-285750"/>
            <a:r>
              <a:rPr lang="en-US" sz="2400" b="1" dirty="0" smtClean="0">
                <a:solidFill>
                  <a:schemeClr val="accent1">
                    <a:lumMod val="50000"/>
                  </a:schemeClr>
                </a:solidFill>
                <a:latin typeface="Adobe Fan Heiti Std B" panose="020B0700000000000000" pitchFamily="34" charset="-128"/>
                <a:ea typeface="Adobe Fan Heiti Std B" panose="020B0700000000000000" pitchFamily="34" charset="-128"/>
              </a:rPr>
              <a:t>Working Alone</a:t>
            </a:r>
          </a:p>
          <a:p>
            <a:pPr marL="685800" lvl="1"/>
            <a:r>
              <a:rPr lang="en-US" sz="1600" dirty="0" smtClean="0">
                <a:latin typeface="Adobe Fan Heiti Std B" panose="020B0700000000000000" pitchFamily="34" charset="-128"/>
                <a:ea typeface="Adobe Fan Heiti Std B" panose="020B0700000000000000" pitchFamily="34" charset="-128"/>
              </a:rPr>
              <a:t>Selkirk College employees  for those  work alone or in isolation a risk assessment and management plan needs to b e developed with their Supervisor as outlined in the Selkirk College Working Alone Policy. </a:t>
            </a:r>
            <a:r>
              <a:rPr lang="en-US" sz="1600" dirty="0" smtClean="0">
                <a:latin typeface="Adobe Fan Heiti Std B" panose="020B0700000000000000" pitchFamily="34" charset="-128"/>
                <a:ea typeface="Adobe Fan Heiti Std B" panose="020B0700000000000000" pitchFamily="34" charset="-128"/>
              </a:rPr>
              <a:t> ( </a:t>
            </a:r>
            <a:r>
              <a:rPr lang="en-US" sz="1600" dirty="0" smtClean="0">
                <a:latin typeface="Adobe Fan Heiti Std B" panose="020B0700000000000000" pitchFamily="34" charset="-128"/>
                <a:ea typeface="Adobe Fan Heiti Std B" panose="020B0700000000000000" pitchFamily="34" charset="-128"/>
              </a:rPr>
              <a:t>Policy under review)</a:t>
            </a:r>
          </a:p>
          <a:p>
            <a:endParaRPr lang="en-US" sz="1800" dirty="0">
              <a:latin typeface="Adobe Fan Heiti Std B" panose="020B0700000000000000" pitchFamily="34" charset="-128"/>
              <a:ea typeface="Adobe Fan Heiti Std B" panose="020B0700000000000000" pitchFamily="34" charset="-128"/>
            </a:endParaRPr>
          </a:p>
        </p:txBody>
      </p:sp>
      <p:sp>
        <p:nvSpPr>
          <p:cNvPr id="5" name="Text Placeholder 2"/>
          <p:cNvSpPr txBox="1">
            <a:spLocks/>
          </p:cNvSpPr>
          <p:nvPr/>
        </p:nvSpPr>
        <p:spPr>
          <a:xfrm>
            <a:off x="152400" y="381000"/>
            <a:ext cx="9144000" cy="137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solidFill>
                  <a:schemeClr val="accent1">
                    <a:lumMod val="50000"/>
                  </a:schemeClr>
                </a:solidFill>
                <a:latin typeface="Adobe Fan Heiti Std B" panose="020B0700000000000000" pitchFamily="34" charset="-128"/>
                <a:ea typeface="Adobe Fan Heiti Std B" panose="020B0700000000000000" pitchFamily="34" charset="-128"/>
              </a:rPr>
              <a:t>Health and Safety</a:t>
            </a:r>
            <a:endParaRPr lang="en-US" sz="4000" dirty="0">
              <a:solidFill>
                <a:schemeClr val="accent1">
                  <a:lumMod val="50000"/>
                </a:schemeClr>
              </a:solidFill>
              <a:latin typeface="Adobe Fan Heiti Std B" panose="020B0700000000000000" pitchFamily="34" charset="-128"/>
              <a:ea typeface="Adobe Fan Heiti Std B" panose="020B0700000000000000" pitchFamily="34" charset="-128"/>
            </a:endParaRPr>
          </a:p>
        </p:txBody>
      </p:sp>
      <p:pic>
        <p:nvPicPr>
          <p:cNvPr id="6" name="Picture 5"/>
          <p:cNvPicPr/>
          <p:nvPr/>
        </p:nvPicPr>
        <p:blipFill rotWithShape="1">
          <a:blip r:embed="rId2">
            <a:extLst>
              <a:ext uri="{BEBA8EAE-BF5A-486C-A8C5-ECC9F3942E4B}">
                <a14:imgProps xmlns:a14="http://schemas.microsoft.com/office/drawing/2010/main">
                  <a14:imgLayer r:embed="rId3">
                    <a14:imgEffect>
                      <a14:backgroundRemoval t="667" b="96667" l="4000" r="73000">
                        <a14:foregroundMark x1="43333" y1="59667" x2="43333" y2="59667"/>
                      </a14:backgroundRemoval>
                    </a14:imgEffect>
                  </a14:imgLayer>
                </a14:imgProps>
              </a:ext>
              <a:ext uri="{28A0092B-C50C-407E-A947-70E740481C1C}">
                <a14:useLocalDpi xmlns:a14="http://schemas.microsoft.com/office/drawing/2010/main" val="0"/>
              </a:ext>
            </a:extLst>
          </a:blip>
          <a:srcRect l="10000" r="34000" b="7334"/>
          <a:stretch/>
        </p:blipFill>
        <p:spPr>
          <a:xfrm>
            <a:off x="6934201" y="1524000"/>
            <a:ext cx="1752600" cy="2971800"/>
          </a:xfrm>
          <a:prstGeom prst="rect">
            <a:avLst/>
          </a:prstGeom>
        </p:spPr>
      </p:pic>
    </p:spTree>
    <p:extLst>
      <p:ext uri="{BB962C8B-B14F-4D97-AF65-F5344CB8AC3E}">
        <p14:creationId xmlns:p14="http://schemas.microsoft.com/office/powerpoint/2010/main" val="4043313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33400" y="1371600"/>
            <a:ext cx="4956559" cy="3810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chemeClr val="accent1">
                    <a:lumMod val="50000"/>
                  </a:schemeClr>
                </a:solidFill>
                <a:latin typeface="Adobe Fan Heiti Std B" panose="020B0700000000000000" pitchFamily="34" charset="-128"/>
                <a:ea typeface="Adobe Fan Heiti Std B" panose="020B0700000000000000" pitchFamily="34" charset="-128"/>
              </a:rPr>
              <a:t>Injuries</a:t>
            </a:r>
            <a:endParaRPr lang="en-US" sz="1600" dirty="0">
              <a:latin typeface="Adobe Fan Heiti Std B" panose="020B0700000000000000" pitchFamily="34" charset="-128"/>
              <a:ea typeface="Adobe Fan Heiti Std B" panose="020B0700000000000000" pitchFamily="34" charset="-128"/>
            </a:endParaRPr>
          </a:p>
          <a:p>
            <a:pPr lvl="1"/>
            <a:r>
              <a:rPr lang="en-US" sz="1600" dirty="0">
                <a:latin typeface="Adobe Fan Heiti Std B" panose="020B0700000000000000" pitchFamily="34" charset="-128"/>
                <a:ea typeface="Adobe Fan Heiti Std B" panose="020B0700000000000000" pitchFamily="34" charset="-128"/>
              </a:rPr>
              <a:t>R</a:t>
            </a:r>
            <a:r>
              <a:rPr lang="en-US" sz="1600" dirty="0" smtClean="0">
                <a:latin typeface="Adobe Fan Heiti Std B" panose="020B0700000000000000" pitchFamily="34" charset="-128"/>
                <a:ea typeface="Adobe Fan Heiti Std B" panose="020B0700000000000000" pitchFamily="34" charset="-128"/>
              </a:rPr>
              <a:t>eport </a:t>
            </a:r>
            <a:r>
              <a:rPr lang="en-US" sz="1600" dirty="0" smtClean="0">
                <a:latin typeface="Adobe Fan Heiti Std B" panose="020B0700000000000000" pitchFamily="34" charset="-128"/>
                <a:ea typeface="Adobe Fan Heiti Std B" panose="020B0700000000000000" pitchFamily="34" charset="-128"/>
              </a:rPr>
              <a:t>all injuries, no matter how minor to a college, your Supervisor and  if required First </a:t>
            </a:r>
            <a:r>
              <a:rPr lang="en-US" sz="1600" dirty="0">
                <a:latin typeface="Adobe Fan Heiti Std B" panose="020B0700000000000000" pitchFamily="34" charset="-128"/>
                <a:ea typeface="Adobe Fan Heiti Std B" panose="020B0700000000000000" pitchFamily="34" charset="-128"/>
              </a:rPr>
              <a:t>Aid Attendant</a:t>
            </a:r>
            <a:endParaRPr lang="en-US" sz="1600" dirty="0" smtClean="0">
              <a:latin typeface="Adobe Fan Heiti Std B" panose="020B0700000000000000" pitchFamily="34" charset="-128"/>
              <a:ea typeface="Adobe Fan Heiti Std B" panose="020B0700000000000000" pitchFamily="34" charset="-128"/>
            </a:endParaRPr>
          </a:p>
          <a:p>
            <a:pPr marL="457200" lvl="1" indent="0">
              <a:buNone/>
            </a:pPr>
            <a:endParaRPr lang="en-US" sz="1600" dirty="0" smtClean="0">
              <a:latin typeface="Adobe Fan Heiti Std B" panose="020B0700000000000000" pitchFamily="34" charset="-128"/>
              <a:ea typeface="Adobe Fan Heiti Std B" panose="020B0700000000000000" pitchFamily="34" charset="-128"/>
            </a:endParaRPr>
          </a:p>
          <a:p>
            <a:r>
              <a:rPr lang="en-US" sz="2400" dirty="0" smtClean="0">
                <a:solidFill>
                  <a:schemeClr val="accent1">
                    <a:lumMod val="50000"/>
                  </a:schemeClr>
                </a:solidFill>
                <a:latin typeface="Adobe Fan Heiti Std B" panose="020B0700000000000000" pitchFamily="34" charset="-128"/>
                <a:ea typeface="Adobe Fan Heiti Std B" panose="020B0700000000000000" pitchFamily="34" charset="-128"/>
              </a:rPr>
              <a:t>Incidents</a:t>
            </a:r>
          </a:p>
          <a:p>
            <a:pPr lvl="1"/>
            <a:r>
              <a:rPr lang="en-US" sz="1600" dirty="0">
                <a:latin typeface="Adobe Fan Heiti Std B" panose="020B0700000000000000" pitchFamily="34" charset="-128"/>
                <a:ea typeface="Adobe Fan Heiti Std B" panose="020B0700000000000000" pitchFamily="34" charset="-128"/>
              </a:rPr>
              <a:t>R</a:t>
            </a:r>
            <a:r>
              <a:rPr lang="en-US" sz="1600" dirty="0" smtClean="0">
                <a:latin typeface="Adobe Fan Heiti Std B" panose="020B0700000000000000" pitchFamily="34" charset="-128"/>
                <a:ea typeface="Adobe Fan Heiti Std B" panose="020B0700000000000000" pitchFamily="34" charset="-128"/>
              </a:rPr>
              <a:t>eport </a:t>
            </a:r>
            <a:r>
              <a:rPr lang="en-US" sz="1600" dirty="0">
                <a:latin typeface="Adobe Fan Heiti Std B" panose="020B0700000000000000" pitchFamily="34" charset="-128"/>
                <a:ea typeface="Adobe Fan Heiti Std B" panose="020B0700000000000000" pitchFamily="34" charset="-128"/>
              </a:rPr>
              <a:t>incidents and near misses to Health and </a:t>
            </a:r>
            <a:r>
              <a:rPr lang="en-US" sz="1600" dirty="0" smtClean="0">
                <a:latin typeface="Adobe Fan Heiti Std B" panose="020B0700000000000000" pitchFamily="34" charset="-128"/>
                <a:ea typeface="Adobe Fan Heiti Std B" panose="020B0700000000000000" pitchFamily="34" charset="-128"/>
              </a:rPr>
              <a:t>Safety Coordinator, </a:t>
            </a:r>
            <a:r>
              <a:rPr lang="en-US" sz="1600" dirty="0">
                <a:latin typeface="Adobe Fan Heiti Std B" panose="020B0700000000000000" pitchFamily="34" charset="-128"/>
                <a:ea typeface="Adobe Fan Heiti Std B" panose="020B0700000000000000" pitchFamily="34" charset="-128"/>
              </a:rPr>
              <a:t>and your </a:t>
            </a:r>
            <a:r>
              <a:rPr lang="en-US" sz="1600" dirty="0" smtClean="0">
                <a:latin typeface="Adobe Fan Heiti Std B" panose="020B0700000000000000" pitchFamily="34" charset="-128"/>
                <a:ea typeface="Adobe Fan Heiti Std B" panose="020B0700000000000000" pitchFamily="34" charset="-128"/>
              </a:rPr>
              <a:t>Supervisor</a:t>
            </a:r>
          </a:p>
          <a:p>
            <a:pPr lvl="1"/>
            <a:endParaRPr lang="en-US" sz="1600" dirty="0">
              <a:solidFill>
                <a:schemeClr val="accent1">
                  <a:lumMod val="50000"/>
                </a:schemeClr>
              </a:solidFill>
              <a:latin typeface="Adobe Fan Heiti Std B" panose="020B0700000000000000" pitchFamily="34" charset="-128"/>
              <a:ea typeface="Adobe Fan Heiti Std B" panose="020B0700000000000000" pitchFamily="34" charset="-128"/>
            </a:endParaRPr>
          </a:p>
          <a:p>
            <a:pPr lvl="1"/>
            <a:r>
              <a:rPr lang="en-US" sz="1600" dirty="0" smtClean="0">
                <a:solidFill>
                  <a:schemeClr val="accent1">
                    <a:lumMod val="50000"/>
                  </a:schemeClr>
                </a:solidFill>
                <a:latin typeface="Adobe Fan Heiti Std B" panose="020B0700000000000000" pitchFamily="34" charset="-128"/>
                <a:ea typeface="Adobe Fan Heiti Std B" panose="020B0700000000000000" pitchFamily="34" charset="-128"/>
              </a:rPr>
              <a:t>“Cornerstone to good Safety”- we can assist if we </a:t>
            </a:r>
            <a:r>
              <a:rPr lang="en-US" sz="1600" dirty="0" err="1" smtClean="0">
                <a:solidFill>
                  <a:schemeClr val="accent1">
                    <a:lumMod val="50000"/>
                  </a:schemeClr>
                </a:solidFill>
                <a:latin typeface="Adobe Fan Heiti Std B" panose="020B0700000000000000" pitchFamily="34" charset="-128"/>
                <a:ea typeface="Adobe Fan Heiti Std B" panose="020B0700000000000000" pitchFamily="34" charset="-128"/>
              </a:rPr>
              <a:t>dont</a:t>
            </a:r>
            <a:r>
              <a:rPr lang="en-US" sz="1600" dirty="0" smtClean="0">
                <a:solidFill>
                  <a:schemeClr val="accent1">
                    <a:lumMod val="50000"/>
                  </a:schemeClr>
                </a:solidFill>
                <a:latin typeface="Adobe Fan Heiti Std B" panose="020B0700000000000000" pitchFamily="34" charset="-128"/>
                <a:ea typeface="Adobe Fan Heiti Std B" panose="020B0700000000000000" pitchFamily="34" charset="-128"/>
              </a:rPr>
              <a:t> </a:t>
            </a:r>
            <a:r>
              <a:rPr lang="en-US" sz="1600" dirty="0" smtClean="0">
                <a:solidFill>
                  <a:schemeClr val="accent1">
                    <a:lumMod val="50000"/>
                  </a:schemeClr>
                </a:solidFill>
                <a:latin typeface="Adobe Fan Heiti Std B" panose="020B0700000000000000" pitchFamily="34" charset="-128"/>
                <a:ea typeface="Adobe Fan Heiti Std B" panose="020B0700000000000000" pitchFamily="34" charset="-128"/>
              </a:rPr>
              <a:t>know.</a:t>
            </a:r>
            <a:endParaRPr lang="en-US" sz="2000" dirty="0" smtClean="0">
              <a:solidFill>
                <a:schemeClr val="accent1">
                  <a:lumMod val="50000"/>
                </a:schemeClr>
              </a:solidFill>
              <a:latin typeface="Adobe Fan Heiti Std B" panose="020B0700000000000000" pitchFamily="34" charset="-128"/>
              <a:ea typeface="Adobe Fan Heiti Std B" panose="020B0700000000000000" pitchFamily="34" charset="-128"/>
            </a:endParaRPr>
          </a:p>
          <a:p>
            <a:endParaRPr lang="en-US" sz="1600" dirty="0" smtClean="0">
              <a:latin typeface="Adobe Fan Heiti Std B" panose="020B0700000000000000" pitchFamily="34" charset="-128"/>
              <a:ea typeface="Adobe Fan Heiti Std B" panose="020B0700000000000000" pitchFamily="34" charset="-128"/>
            </a:endParaRPr>
          </a:p>
          <a:p>
            <a:endParaRPr lang="en-US" sz="1600" dirty="0">
              <a:latin typeface="Adobe Fan Heiti Std B" panose="020B0700000000000000" pitchFamily="34" charset="-128"/>
              <a:ea typeface="Adobe Fan Heiti Std B" panose="020B0700000000000000"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447800"/>
            <a:ext cx="3051559" cy="3980295"/>
          </a:xfrm>
          <a:prstGeom prst="rect">
            <a:avLst/>
          </a:prstGeom>
        </p:spPr>
      </p:pic>
      <p:sp>
        <p:nvSpPr>
          <p:cNvPr id="7" name="Text Placeholder 2"/>
          <p:cNvSpPr txBox="1">
            <a:spLocks/>
          </p:cNvSpPr>
          <p:nvPr/>
        </p:nvSpPr>
        <p:spPr>
          <a:xfrm>
            <a:off x="152400" y="381000"/>
            <a:ext cx="9144000" cy="137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solidFill>
                  <a:schemeClr val="accent1">
                    <a:lumMod val="50000"/>
                  </a:schemeClr>
                </a:solidFill>
                <a:latin typeface="Adobe Fan Heiti Std B" panose="020B0700000000000000" pitchFamily="34" charset="-128"/>
                <a:ea typeface="Adobe Fan Heiti Std B" panose="020B0700000000000000" pitchFamily="34" charset="-128"/>
              </a:rPr>
              <a:t>Reporting Injuries and Incidents</a:t>
            </a:r>
            <a:endParaRPr lang="en-US" sz="4000" dirty="0">
              <a:solidFill>
                <a:schemeClr val="accent1">
                  <a:lumMod val="50000"/>
                </a:schemeClr>
              </a:solidFill>
              <a:latin typeface="Adobe Fan Heiti Std B" panose="020B0700000000000000" pitchFamily="34" charset="-128"/>
              <a:ea typeface="Adobe Fan Heiti Std B" panose="020B0700000000000000" pitchFamily="34" charset="-128"/>
            </a:endParaRPr>
          </a:p>
        </p:txBody>
      </p:sp>
      <p:pic>
        <p:nvPicPr>
          <p:cNvPr id="6" name="Picture 5" descr="Image result for character man on crutches"/>
          <p:cNvPicPr/>
          <p:nvPr/>
        </p:nvPicPr>
        <p:blipFill rotWithShape="1">
          <a:blip r:embed="rId3" cstate="print">
            <a:extLst>
              <a:ext uri="{BEBA8EAE-BF5A-486C-A8C5-ECC9F3942E4B}">
                <a14:imgProps xmlns:a14="http://schemas.microsoft.com/office/drawing/2010/main">
                  <a14:imgLayer r:embed="rId4">
                    <a14:imgEffect>
                      <a14:backgroundRemoval t="15362" b="80971" l="35846" r="87154">
                        <a14:backgroundMark x1="45462" y1="42121" x2="45462" y2="42121"/>
                        <a14:backgroundMark x1="51462" y1="74034" x2="51462" y2="74034"/>
                        <a14:backgroundMark x1="63692" y1="72646" x2="63692" y2="72646"/>
                      </a14:backgroundRemoval>
                    </a14:imgEffect>
                  </a14:imgLayer>
                </a14:imgProps>
              </a:ext>
              <a:ext uri="{28A0092B-C50C-407E-A947-70E740481C1C}">
                <a14:useLocalDpi xmlns:a14="http://schemas.microsoft.com/office/drawing/2010/main" val="0"/>
              </a:ext>
            </a:extLst>
          </a:blip>
          <a:srcRect l="29585" t="12159" r="6400" b="17024"/>
          <a:stretch/>
        </p:blipFill>
        <p:spPr bwMode="auto">
          <a:xfrm>
            <a:off x="4533900" y="3962400"/>
            <a:ext cx="2667000" cy="2286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421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81000" y="1371600"/>
            <a:ext cx="8305800" cy="5334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1600" dirty="0" smtClean="0">
                <a:latin typeface="Adobe Fan Heiti Std B" panose="020B0700000000000000" pitchFamily="34" charset="-128"/>
                <a:ea typeface="Adobe Fan Heiti Std B" panose="020B0700000000000000" pitchFamily="34" charset="-128"/>
              </a:rPr>
              <a:t>If you are an employee and you hurt yourself, all injuries are to be assessed and recorded and the supervisor notified</a:t>
            </a:r>
          </a:p>
          <a:p>
            <a:pPr marL="285750" indent="-285750"/>
            <a:r>
              <a:rPr lang="en-US" sz="1600" dirty="0" smtClean="0">
                <a:latin typeface="Adobe Fan Heiti Std B" panose="020B0700000000000000" pitchFamily="34" charset="-128"/>
                <a:ea typeface="Adobe Fan Heiti Std B" panose="020B0700000000000000" pitchFamily="34" charset="-128"/>
              </a:rPr>
              <a:t>If you are going to medical aid because of an injury at work, please notify your supervisor and the Health and Safety Coordinator</a:t>
            </a:r>
          </a:p>
          <a:p>
            <a:pPr marL="285750" indent="-285750">
              <a:lnSpc>
                <a:spcPct val="150000"/>
              </a:lnSpc>
            </a:pPr>
            <a:r>
              <a:rPr lang="en-US" sz="1600" dirty="0" smtClean="0">
                <a:latin typeface="Adobe Fan Heiti Std B" panose="020B0700000000000000" pitchFamily="34" charset="-128"/>
                <a:ea typeface="Adobe Fan Heiti Std B" panose="020B0700000000000000" pitchFamily="34" charset="-128"/>
              </a:rPr>
              <a:t>If a student is injured, call for a first aid attendant, we are happy to assist</a:t>
            </a:r>
          </a:p>
          <a:p>
            <a:pPr marL="285750" indent="-285750"/>
            <a:r>
              <a:rPr lang="en-US" sz="1600" dirty="0" smtClean="0">
                <a:latin typeface="Adobe Fan Heiti Std B" panose="020B0700000000000000" pitchFamily="34" charset="-128"/>
                <a:ea typeface="Adobe Fan Heiti Std B" panose="020B0700000000000000" pitchFamily="34" charset="-128"/>
              </a:rPr>
              <a:t>There is an emergency classroom phone card beside all classroom phones. You may also call the switchboard  or welcome center for first aid assistance</a:t>
            </a:r>
          </a:p>
          <a:p>
            <a:pPr marL="285750" indent="-285750"/>
            <a:r>
              <a:rPr lang="en-US" sz="1600" dirty="0" smtClean="0">
                <a:latin typeface="Adobe Fan Heiti Std B" panose="020B0700000000000000" pitchFamily="34" charset="-128"/>
                <a:ea typeface="Adobe Fan Heiti Std B" panose="020B0700000000000000" pitchFamily="34" charset="-128"/>
              </a:rPr>
              <a:t>There are  first aid attendants on every campus who carry level 1 – 3 tickets and  most every campus has a first aid room that is fully equipped. ( Ask where the first aid room upon commencement of employment) </a:t>
            </a:r>
          </a:p>
          <a:p>
            <a:pPr marL="285750" indent="-285750">
              <a:lnSpc>
                <a:spcPct val="150000"/>
              </a:lnSpc>
            </a:pPr>
            <a:r>
              <a:rPr lang="en-US" sz="1600" dirty="0" smtClean="0">
                <a:latin typeface="Adobe Fan Heiti Std B" panose="020B0700000000000000" pitchFamily="34" charset="-128"/>
                <a:ea typeface="Adobe Fan Heiti Std B" panose="020B0700000000000000" pitchFamily="34" charset="-128"/>
              </a:rPr>
              <a:t>If </a:t>
            </a:r>
            <a:r>
              <a:rPr lang="en-US" sz="1600" dirty="0" smtClean="0">
                <a:latin typeface="Adobe Fan Heiti Std B" panose="020B0700000000000000" pitchFamily="34" charset="-128"/>
                <a:ea typeface="Adobe Fan Heiti Std B" panose="020B0700000000000000" pitchFamily="34" charset="-128"/>
              </a:rPr>
              <a:t>you are </a:t>
            </a:r>
            <a:r>
              <a:rPr lang="en-US" sz="1600" dirty="0" smtClean="0">
                <a:latin typeface="Adobe Fan Heiti Std B" panose="020B0700000000000000" pitchFamily="34" charset="-128"/>
                <a:ea typeface="Adobe Fan Heiti Std B" panose="020B0700000000000000" pitchFamily="34" charset="-128"/>
              </a:rPr>
              <a:t>unable to reach an attendant and the injury is serious, call </a:t>
            </a:r>
            <a:r>
              <a:rPr lang="en-US" sz="1600" dirty="0" smtClean="0">
                <a:solidFill>
                  <a:srgbClr val="C00000"/>
                </a:solidFill>
                <a:latin typeface="Adobe Fan Heiti Std B" panose="020B0700000000000000" pitchFamily="34" charset="-128"/>
                <a:ea typeface="Adobe Fan Heiti Std B" panose="020B0700000000000000" pitchFamily="34" charset="-128"/>
              </a:rPr>
              <a:t>911</a:t>
            </a:r>
          </a:p>
          <a:p>
            <a:endParaRPr lang="en-US" sz="1600" dirty="0" smtClean="0">
              <a:latin typeface="Adobe Fan Heiti Std B" panose="020B0700000000000000" pitchFamily="34" charset="-128"/>
              <a:ea typeface="Adobe Fan Heiti Std B" panose="020B0700000000000000" pitchFamily="34" charset="-128"/>
            </a:endParaRPr>
          </a:p>
          <a:p>
            <a:endParaRPr lang="en-US" sz="1600" dirty="0" smtClean="0">
              <a:latin typeface="Adobe Fan Heiti Std B" panose="020B0700000000000000" pitchFamily="34" charset="-128"/>
              <a:ea typeface="Adobe Fan Heiti Std B" panose="020B0700000000000000" pitchFamily="34" charset="-128"/>
            </a:endParaRPr>
          </a:p>
          <a:p>
            <a:endParaRPr lang="en-US" sz="1600" dirty="0">
              <a:latin typeface="Adobe Fan Heiti Std B" panose="020B0700000000000000" pitchFamily="34" charset="-128"/>
              <a:ea typeface="Adobe Fan Heiti Std B" panose="020B0700000000000000" pitchFamily="34" charset="-12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334" t="10000" r="7334" b="7333"/>
          <a:stretch/>
        </p:blipFill>
        <p:spPr>
          <a:xfrm>
            <a:off x="3505200" y="4724400"/>
            <a:ext cx="1337187" cy="1295400"/>
          </a:xfrm>
          <a:prstGeom prst="rect">
            <a:avLst/>
          </a:prstGeom>
        </p:spPr>
      </p:pic>
      <p:sp>
        <p:nvSpPr>
          <p:cNvPr id="5" name="Text Placeholder 2"/>
          <p:cNvSpPr txBox="1">
            <a:spLocks/>
          </p:cNvSpPr>
          <p:nvPr/>
        </p:nvSpPr>
        <p:spPr>
          <a:xfrm>
            <a:off x="152400" y="381000"/>
            <a:ext cx="9144000" cy="137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solidFill>
                  <a:schemeClr val="accent1">
                    <a:lumMod val="50000"/>
                  </a:schemeClr>
                </a:solidFill>
                <a:latin typeface="Adobe Fan Heiti Std B" panose="020B0700000000000000" pitchFamily="34" charset="-128"/>
                <a:ea typeface="Adobe Fan Heiti Std B" panose="020B0700000000000000" pitchFamily="34" charset="-128"/>
              </a:rPr>
              <a:t>First Aid on Campus</a:t>
            </a:r>
            <a:endParaRPr lang="en-US" sz="4000" dirty="0">
              <a:solidFill>
                <a:schemeClr val="accent1">
                  <a:lumMod val="50000"/>
                </a:schemeClr>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3841450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457200" y="1676400"/>
            <a:ext cx="8484093" cy="54483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latin typeface="Adobe Fan Heiti Std B" panose="020B0700000000000000" pitchFamily="34" charset="-128"/>
                <a:ea typeface="Adobe Fan Heiti Std B" panose="020B0700000000000000" pitchFamily="34" charset="-128"/>
              </a:rPr>
              <a:t>As an employer, Selkirk College is an active participant in assisting injured workers through a modified duties return to work program </a:t>
            </a:r>
          </a:p>
          <a:p>
            <a:r>
              <a:rPr lang="en-US" sz="1600" dirty="0" smtClean="0">
                <a:latin typeface="Adobe Fan Heiti Std B" panose="020B0700000000000000" pitchFamily="34" charset="-128"/>
                <a:ea typeface="Adobe Fan Heiti Std B" panose="020B0700000000000000" pitchFamily="34" charset="-128"/>
              </a:rPr>
              <a:t>In conjunction with your health care providers and </a:t>
            </a:r>
            <a:r>
              <a:rPr lang="en-US" sz="1600" dirty="0" err="1" smtClean="0">
                <a:latin typeface="Adobe Fan Heiti Std B" panose="020B0700000000000000" pitchFamily="34" charset="-128"/>
                <a:ea typeface="Adobe Fan Heiti Std B" panose="020B0700000000000000" pitchFamily="34" charset="-128"/>
              </a:rPr>
              <a:t>Worksafe</a:t>
            </a:r>
            <a:r>
              <a:rPr lang="en-US" sz="1600" dirty="0" smtClean="0">
                <a:latin typeface="Adobe Fan Heiti Std B" panose="020B0700000000000000" pitchFamily="34" charset="-128"/>
                <a:ea typeface="Adobe Fan Heiti Std B" panose="020B0700000000000000" pitchFamily="34" charset="-128"/>
              </a:rPr>
              <a:t> BC, we are committed to supporting an injured worker to return to safe and sustainable work as soon as possible</a:t>
            </a:r>
          </a:p>
          <a:p>
            <a:endParaRPr lang="en-US" sz="1600" dirty="0" smtClean="0">
              <a:latin typeface="Adobe Fan Heiti Std B" panose="020B0700000000000000" pitchFamily="34" charset="-128"/>
              <a:ea typeface="Adobe Fan Heiti Std B" panose="020B0700000000000000" pitchFamily="34" charset="-128"/>
            </a:endParaRPr>
          </a:p>
          <a:p>
            <a:r>
              <a:rPr lang="en-US" sz="2400" dirty="0" smtClean="0">
                <a:solidFill>
                  <a:schemeClr val="accent1">
                    <a:lumMod val="50000"/>
                  </a:schemeClr>
                </a:solidFill>
                <a:latin typeface="Adobe Fan Heiti Std B" panose="020B0700000000000000" pitchFamily="34" charset="-128"/>
                <a:ea typeface="Adobe Fan Heiti Std B" panose="020B0700000000000000" pitchFamily="34" charset="-128"/>
              </a:rPr>
              <a:t> If You </a:t>
            </a:r>
            <a:r>
              <a:rPr lang="en-US" sz="2400" dirty="0">
                <a:solidFill>
                  <a:schemeClr val="accent1">
                    <a:lumMod val="50000"/>
                  </a:schemeClr>
                </a:solidFill>
                <a:latin typeface="Adobe Fan Heiti Std B" panose="020B0700000000000000" pitchFamily="34" charset="-128"/>
                <a:ea typeface="Adobe Fan Heiti Std B" panose="020B0700000000000000" pitchFamily="34" charset="-128"/>
              </a:rPr>
              <a:t>A</a:t>
            </a:r>
            <a:r>
              <a:rPr lang="en-US" sz="2400" dirty="0" smtClean="0">
                <a:solidFill>
                  <a:schemeClr val="accent1">
                    <a:lumMod val="50000"/>
                  </a:schemeClr>
                </a:solidFill>
                <a:latin typeface="Adobe Fan Heiti Std B" panose="020B0700000000000000" pitchFamily="34" charset="-128"/>
                <a:ea typeface="Adobe Fan Heiti Std B" panose="020B0700000000000000" pitchFamily="34" charset="-128"/>
              </a:rPr>
              <a:t>re </a:t>
            </a:r>
            <a:r>
              <a:rPr lang="en-US" sz="2400" dirty="0">
                <a:solidFill>
                  <a:schemeClr val="accent1">
                    <a:lumMod val="50000"/>
                  </a:schemeClr>
                </a:solidFill>
                <a:latin typeface="Adobe Fan Heiti Std B" panose="020B0700000000000000" pitchFamily="34" charset="-128"/>
                <a:ea typeface="Adobe Fan Heiti Std B" panose="020B0700000000000000" pitchFamily="34" charset="-128"/>
              </a:rPr>
              <a:t>I</a:t>
            </a:r>
            <a:r>
              <a:rPr lang="en-US" sz="2400" dirty="0" smtClean="0">
                <a:solidFill>
                  <a:schemeClr val="accent1">
                    <a:lumMod val="50000"/>
                  </a:schemeClr>
                </a:solidFill>
                <a:latin typeface="Adobe Fan Heiti Std B" panose="020B0700000000000000" pitchFamily="34" charset="-128"/>
                <a:ea typeface="Adobe Fan Heiti Std B" panose="020B0700000000000000" pitchFamily="34" charset="-128"/>
              </a:rPr>
              <a:t>njured at Work:</a:t>
            </a:r>
          </a:p>
          <a:p>
            <a:pPr marL="798513">
              <a:buFont typeface="Arial" pitchFamily="34" charset="0"/>
              <a:buAutoNum type="arabicPeriod"/>
            </a:pPr>
            <a:r>
              <a:rPr lang="en-US" sz="1600" u="sng" dirty="0" smtClean="0">
                <a:latin typeface="Adobe Fan Heiti Std B" panose="020B0700000000000000" pitchFamily="34" charset="-128"/>
                <a:ea typeface="Adobe Fan Heiti Std B" panose="020B0700000000000000" pitchFamily="34" charset="-128"/>
              </a:rPr>
              <a:t>Report to first aid</a:t>
            </a:r>
          </a:p>
          <a:p>
            <a:pPr marL="798513">
              <a:buFont typeface="Arial" pitchFamily="34" charset="0"/>
              <a:buAutoNum type="arabicPeriod"/>
            </a:pPr>
            <a:r>
              <a:rPr lang="en-US" sz="1600" u="sng" dirty="0" smtClean="0">
                <a:latin typeface="Adobe Fan Heiti Std B" panose="020B0700000000000000" pitchFamily="34" charset="-128"/>
                <a:ea typeface="Adobe Fan Heiti Std B" panose="020B0700000000000000" pitchFamily="34" charset="-128"/>
              </a:rPr>
              <a:t>Notify your supervisor (phone/email/in person)</a:t>
            </a:r>
          </a:p>
          <a:p>
            <a:pPr marL="798513">
              <a:buFont typeface="Arial" pitchFamily="34" charset="0"/>
              <a:buAutoNum type="arabicPeriod"/>
            </a:pPr>
            <a:r>
              <a:rPr lang="en-US" sz="1600" u="sng" dirty="0" smtClean="0">
                <a:latin typeface="Adobe Fan Heiti Std B" panose="020B0700000000000000" pitchFamily="34" charset="-128"/>
                <a:ea typeface="Adobe Fan Heiti Std B" panose="020B0700000000000000" pitchFamily="34" charset="-128"/>
              </a:rPr>
              <a:t>Seek medical attention</a:t>
            </a:r>
          </a:p>
          <a:p>
            <a:pPr marL="798513">
              <a:buFont typeface="Arial" pitchFamily="34" charset="0"/>
              <a:buAutoNum type="arabicPeriod"/>
            </a:pPr>
            <a:r>
              <a:rPr lang="en-US" sz="1600" u="sng" dirty="0" smtClean="0">
                <a:latin typeface="Adobe Fan Heiti Std B" panose="020B0700000000000000" pitchFamily="34" charset="-128"/>
                <a:ea typeface="Adobe Fan Heiti Std B" panose="020B0700000000000000" pitchFamily="34" charset="-128"/>
              </a:rPr>
              <a:t>Your Doctor will fill in our work abilities form </a:t>
            </a:r>
          </a:p>
          <a:p>
            <a:pPr marL="455613" indent="0">
              <a:buNone/>
            </a:pPr>
            <a:endParaRPr lang="en-US" sz="1600" dirty="0" smtClean="0">
              <a:latin typeface="Adobe Fan Heiti Std B" panose="020B0700000000000000" pitchFamily="34" charset="-128"/>
              <a:ea typeface="Adobe Fan Heiti Std B" panose="020B0700000000000000" pitchFamily="34" charset="-128"/>
            </a:endParaRPr>
          </a:p>
          <a:p>
            <a:r>
              <a:rPr lang="en-US" sz="1600" dirty="0" smtClean="0">
                <a:latin typeface="Adobe Fan Heiti Std B" panose="020B0700000000000000" pitchFamily="34" charset="-128"/>
                <a:ea typeface="Adobe Fan Heiti Std B" panose="020B0700000000000000" pitchFamily="34" charset="-128"/>
              </a:rPr>
              <a:t>If you are unable to have your regular job modified during your recovery time, we  will provide you with modified alternate duties, this is not optional.</a:t>
            </a:r>
          </a:p>
          <a:p>
            <a:pPr>
              <a:buFont typeface="Arial" pitchFamily="34" charset="0"/>
              <a:buAutoNum type="arabicPeriod"/>
            </a:pPr>
            <a:endParaRPr lang="en-US" sz="1600" dirty="0" smtClean="0">
              <a:latin typeface="Adobe Fan Heiti Std B" panose="020B0700000000000000" pitchFamily="34" charset="-128"/>
              <a:ea typeface="Adobe Fan Heiti Std B" panose="020B0700000000000000" pitchFamily="34" charset="-128"/>
            </a:endParaRPr>
          </a:p>
          <a:p>
            <a:pPr>
              <a:buFont typeface="Arial" pitchFamily="34" charset="0"/>
              <a:buAutoNum type="arabicPeriod"/>
            </a:pPr>
            <a:endParaRPr lang="en-US" sz="1600" dirty="0">
              <a:latin typeface="Adobe Fan Heiti Std B" panose="020B0700000000000000" pitchFamily="34" charset="-128"/>
              <a:ea typeface="Adobe Fan Heiti Std B" panose="020B0700000000000000" pitchFamily="34" charset="-128"/>
            </a:endParaRPr>
          </a:p>
        </p:txBody>
      </p:sp>
      <p:sp>
        <p:nvSpPr>
          <p:cNvPr id="6" name="Text Placeholder 2"/>
          <p:cNvSpPr txBox="1">
            <a:spLocks/>
          </p:cNvSpPr>
          <p:nvPr/>
        </p:nvSpPr>
        <p:spPr>
          <a:xfrm>
            <a:off x="152400" y="381000"/>
            <a:ext cx="9144000" cy="137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solidFill>
                  <a:schemeClr val="accent1">
                    <a:lumMod val="50000"/>
                  </a:schemeClr>
                </a:solidFill>
                <a:latin typeface="Adobe Fan Heiti Std B" panose="020B0700000000000000" pitchFamily="34" charset="-128"/>
                <a:ea typeface="Adobe Fan Heiti Std B" panose="020B0700000000000000" pitchFamily="34" charset="-128"/>
              </a:rPr>
              <a:t>Returning to Work and Modified Duties</a:t>
            </a:r>
            <a:endParaRPr lang="en-US" sz="4000" dirty="0">
              <a:solidFill>
                <a:schemeClr val="accent1">
                  <a:lumMod val="50000"/>
                </a:schemeClr>
              </a:solidFill>
              <a:latin typeface="Adobe Fan Heiti Std B" panose="020B0700000000000000" pitchFamily="34" charset="-128"/>
              <a:ea typeface="Adobe Fan Heiti Std B" panose="020B0700000000000000" pitchFamily="34" charset="-128"/>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6781800" y="2971800"/>
            <a:ext cx="1779270" cy="1779270"/>
          </a:xfrm>
          <a:prstGeom prst="rect">
            <a:avLst/>
          </a:prstGeom>
        </p:spPr>
      </p:pic>
    </p:spTree>
    <p:extLst>
      <p:ext uri="{BB962C8B-B14F-4D97-AF65-F5344CB8AC3E}">
        <p14:creationId xmlns:p14="http://schemas.microsoft.com/office/powerpoint/2010/main" val="111505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2174074" y="1524000"/>
            <a:ext cx="6664385" cy="39520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10000"/>
              </a:lnSpc>
            </a:pPr>
            <a:r>
              <a:rPr lang="en-US" sz="1600" dirty="0" smtClean="0">
                <a:latin typeface="Adobe Fan Heiti Std B" panose="020B0700000000000000" pitchFamily="34" charset="-128"/>
                <a:ea typeface="Adobe Fan Heiti Std B" panose="020B0700000000000000" pitchFamily="34" charset="-128"/>
              </a:rPr>
              <a:t>If you are in a classroom, pick up your classroom clipboard, note anyone missing and clear the room</a:t>
            </a:r>
          </a:p>
          <a:p>
            <a:pPr marL="285750" indent="-285750">
              <a:lnSpc>
                <a:spcPct val="110000"/>
              </a:lnSpc>
            </a:pPr>
            <a:r>
              <a:rPr lang="en-US" sz="1600" dirty="0" smtClean="0">
                <a:latin typeface="Adobe Fan Heiti Std B" panose="020B0700000000000000" pitchFamily="34" charset="-128"/>
                <a:ea typeface="Adobe Fan Heiti Std B" panose="020B0700000000000000" pitchFamily="34" charset="-128"/>
              </a:rPr>
              <a:t>Close the door of the  classroom door indicating everyone is out .</a:t>
            </a:r>
          </a:p>
          <a:p>
            <a:pPr marL="285750" indent="-285750">
              <a:lnSpc>
                <a:spcPct val="110000"/>
              </a:lnSpc>
            </a:pPr>
            <a:r>
              <a:rPr lang="en-US" sz="1600" dirty="0" smtClean="0">
                <a:latin typeface="Adobe Fan Heiti Std B" panose="020B0700000000000000" pitchFamily="34" charset="-128"/>
                <a:ea typeface="Adobe Fan Heiti Std B" panose="020B0700000000000000" pitchFamily="34" charset="-128"/>
              </a:rPr>
              <a:t>Exit quickly and calmly through the nearest fire exit</a:t>
            </a:r>
          </a:p>
          <a:p>
            <a:pPr marL="285750" indent="-285750">
              <a:lnSpc>
                <a:spcPct val="110000"/>
              </a:lnSpc>
            </a:pPr>
            <a:r>
              <a:rPr lang="en-US" sz="1600" dirty="0" smtClean="0">
                <a:latin typeface="Adobe Fan Heiti Std B" panose="020B0700000000000000" pitchFamily="34" charset="-128"/>
                <a:ea typeface="Adobe Fan Heiti Std B" panose="020B0700000000000000" pitchFamily="34" charset="-128"/>
              </a:rPr>
              <a:t>Move to an emergency assembly point ( Muster point)  indicated on campus hallway maps</a:t>
            </a:r>
          </a:p>
          <a:p>
            <a:pPr marL="285750" indent="-285750">
              <a:lnSpc>
                <a:spcPct val="110000"/>
              </a:lnSpc>
            </a:pPr>
            <a:r>
              <a:rPr lang="en-US" sz="1600" dirty="0" smtClean="0">
                <a:latin typeface="Adobe Fan Heiti Std B" panose="020B0700000000000000" pitchFamily="34" charset="-128"/>
                <a:ea typeface="Adobe Fan Heiti Std B" panose="020B0700000000000000" pitchFamily="34" charset="-128"/>
              </a:rPr>
              <a:t>Report any missing students to the fire warden in your assembly area</a:t>
            </a:r>
          </a:p>
          <a:p>
            <a:pPr marL="285750" indent="-285750">
              <a:lnSpc>
                <a:spcPct val="110000"/>
              </a:lnSpc>
            </a:pPr>
            <a:r>
              <a:rPr lang="en-US" sz="1600" dirty="0" smtClean="0">
                <a:latin typeface="Adobe Fan Heiti Std B" panose="020B0700000000000000" pitchFamily="34" charset="-128"/>
                <a:ea typeface="Adobe Fan Heiti Std B" panose="020B0700000000000000" pitchFamily="34" charset="-128"/>
              </a:rPr>
              <a:t>All clear is indicated by the silencing of the alarms</a:t>
            </a:r>
          </a:p>
          <a:p>
            <a:pPr marL="285750" indent="-285750">
              <a:lnSpc>
                <a:spcPct val="110000"/>
              </a:lnSpc>
            </a:pPr>
            <a:r>
              <a:rPr lang="en-US" sz="1600" dirty="0" smtClean="0">
                <a:latin typeface="Adobe Fan Heiti Std B" panose="020B0700000000000000" pitchFamily="34" charset="-128"/>
                <a:ea typeface="Adobe Fan Heiti Std B" panose="020B0700000000000000" pitchFamily="34" charset="-128"/>
              </a:rPr>
              <a:t>Replace your clipboard</a:t>
            </a:r>
          </a:p>
          <a:p>
            <a:pPr marL="285750" indent="-285750"/>
            <a:endParaRPr lang="en-US" sz="1600" dirty="0" smtClean="0">
              <a:latin typeface="Adobe Fan Heiti Std B" panose="020B0700000000000000" pitchFamily="34" charset="-128"/>
              <a:ea typeface="Adobe Fan Heiti Std B" panose="020B0700000000000000" pitchFamily="34" charset="-128"/>
            </a:endParaRPr>
          </a:p>
          <a:p>
            <a:pPr marL="0" indent="0" algn="ctr">
              <a:buNone/>
            </a:pPr>
            <a:r>
              <a:rPr lang="en-US" sz="1600" dirty="0">
                <a:latin typeface="Adobe Fan Heiti Std B" panose="020B0700000000000000" pitchFamily="34" charset="-128"/>
                <a:ea typeface="Adobe Fan Heiti Std B" panose="020B0700000000000000" pitchFamily="34" charset="-128"/>
              </a:rPr>
              <a:t>	</a:t>
            </a:r>
            <a:r>
              <a:rPr lang="en-US" sz="1600" dirty="0" smtClean="0">
                <a:solidFill>
                  <a:schemeClr val="accent1">
                    <a:lumMod val="50000"/>
                  </a:schemeClr>
                </a:solidFill>
                <a:latin typeface="Adobe Fan Heiti Std B" panose="020B0700000000000000" pitchFamily="34" charset="-128"/>
                <a:ea typeface="Adobe Fan Heiti Std B" panose="020B0700000000000000" pitchFamily="34" charset="-128"/>
              </a:rPr>
              <a:t>Please familiarize yourself with evacuation maps that are located in the hallways.</a:t>
            </a:r>
          </a:p>
          <a:p>
            <a:endParaRPr lang="en-US" sz="1600" dirty="0" smtClean="0">
              <a:latin typeface="Adobe Fan Heiti Std B" panose="020B0700000000000000" pitchFamily="34" charset="-128"/>
              <a:ea typeface="Adobe Fan Heiti Std B" panose="020B0700000000000000" pitchFamily="34" charset="-128"/>
            </a:endParaRPr>
          </a:p>
          <a:p>
            <a:endParaRPr lang="en-US" sz="1600" dirty="0" smtClean="0">
              <a:latin typeface="Adobe Fan Heiti Std B" panose="020B0700000000000000" pitchFamily="34" charset="-128"/>
              <a:ea typeface="Adobe Fan Heiti Std B" panose="020B0700000000000000" pitchFamily="34" charset="-128"/>
            </a:endParaRPr>
          </a:p>
          <a:p>
            <a:endParaRPr lang="en-US" sz="1600" dirty="0">
              <a:latin typeface="Adobe Fan Heiti Std B" panose="020B0700000000000000" pitchFamily="34" charset="-128"/>
              <a:ea typeface="Adobe Fan Heiti Std B" panose="020B0700000000000000" pitchFamily="34" charset="-128"/>
            </a:endParaRPr>
          </a:p>
        </p:txBody>
      </p:sp>
      <p:sp>
        <p:nvSpPr>
          <p:cNvPr id="6" name="Text Placeholder 2"/>
          <p:cNvSpPr txBox="1">
            <a:spLocks/>
          </p:cNvSpPr>
          <p:nvPr/>
        </p:nvSpPr>
        <p:spPr>
          <a:xfrm>
            <a:off x="152400" y="381000"/>
            <a:ext cx="9144000" cy="137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solidFill>
                  <a:schemeClr val="accent1">
                    <a:lumMod val="50000"/>
                  </a:schemeClr>
                </a:solidFill>
                <a:latin typeface="Adobe Fan Heiti Std B" panose="020B0700000000000000" pitchFamily="34" charset="-128"/>
                <a:ea typeface="Adobe Fan Heiti Std B" panose="020B0700000000000000" pitchFamily="34" charset="-128"/>
              </a:rPr>
              <a:t>Emergency Fire Procedures</a:t>
            </a:r>
            <a:endParaRPr lang="en-US" sz="4000" dirty="0">
              <a:solidFill>
                <a:schemeClr val="accent1">
                  <a:lumMod val="50000"/>
                </a:schemeClr>
              </a:solidFill>
              <a:latin typeface="Adobe Fan Heiti Std B" panose="020B0700000000000000" pitchFamily="34" charset="-128"/>
              <a:ea typeface="Adobe Fan Heiti Std B" panose="020B0700000000000000" pitchFamily="34" charset="-128"/>
            </a:endParaRPr>
          </a:p>
        </p:txBody>
      </p:sp>
      <p:pic>
        <p:nvPicPr>
          <p:cNvPr id="7" name="Picture 6"/>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2400" y="3826646"/>
            <a:ext cx="2343150" cy="2343150"/>
          </a:xfrm>
          <a:prstGeom prst="rect">
            <a:avLst/>
          </a:prstGeom>
        </p:spPr>
      </p:pic>
      <p:pic>
        <p:nvPicPr>
          <p:cNvPr id="8" name="Picture 7"/>
          <p:cNvPicPr/>
          <p:nvPr/>
        </p:nvPicPr>
        <p:blipFill>
          <a:blip r:embed="rId4">
            <a:extLst>
              <a:ext uri="{BEBA8EAE-BF5A-486C-A8C5-ECC9F3942E4B}">
                <a14:imgProps xmlns:a14="http://schemas.microsoft.com/office/drawing/2010/main">
                  <a14:imgLayer r:embed="rId5">
                    <a14:imgEffect>
                      <a14:backgroundRemoval t="0" b="100000" l="0" r="100000">
                        <a14:foregroundMark x1="15918" y1="80667" x2="15918" y2="80667"/>
                        <a14:foregroundMark x1="9796" y1="72333" x2="10612" y2="71667"/>
                        <a14:foregroundMark x1="15102" y1="61000" x2="15102" y2="61000"/>
                      </a14:backgroundRemoval>
                    </a14:imgEffect>
                  </a14:imgLayer>
                </a14:imgProps>
              </a:ext>
              <a:ext uri="{28A0092B-C50C-407E-A947-70E740481C1C}">
                <a14:useLocalDpi xmlns:a14="http://schemas.microsoft.com/office/drawing/2010/main" val="0"/>
              </a:ext>
            </a:extLst>
          </a:blip>
          <a:stretch>
            <a:fillRect/>
          </a:stretch>
        </p:blipFill>
        <p:spPr>
          <a:xfrm>
            <a:off x="409304" y="1219200"/>
            <a:ext cx="1306830" cy="1600200"/>
          </a:xfrm>
          <a:prstGeom prst="rect">
            <a:avLst/>
          </a:prstGeom>
        </p:spPr>
      </p:pic>
    </p:spTree>
    <p:extLst>
      <p:ext uri="{BB962C8B-B14F-4D97-AF65-F5344CB8AC3E}">
        <p14:creationId xmlns:p14="http://schemas.microsoft.com/office/powerpoint/2010/main" val="810457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1253</Words>
  <Application>Microsoft Office PowerPoint</Application>
  <PresentationFormat>On-screen Show (4:3)</PresentationFormat>
  <Paragraphs>132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Adobe Fan Heiti Std B</vt:lpstr>
      <vt:lpstr>Adobe Thai</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Selkirk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Services</dc:creator>
  <cp:lastModifiedBy>Tina Castellarin, Human Resources Asst.</cp:lastModifiedBy>
  <cp:revision>31</cp:revision>
  <dcterms:created xsi:type="dcterms:W3CDTF">2012-10-01T17:15:20Z</dcterms:created>
  <dcterms:modified xsi:type="dcterms:W3CDTF">2017-07-31T21:55:11Z</dcterms:modified>
</cp:coreProperties>
</file>