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2" r:id="rId2"/>
    <p:sldId id="283" r:id="rId3"/>
    <p:sldId id="284" r:id="rId4"/>
    <p:sldId id="285" r:id="rId5"/>
    <p:sldId id="299" r:id="rId6"/>
    <p:sldId id="286" r:id="rId7"/>
    <p:sldId id="287" r:id="rId8"/>
    <p:sldId id="291" r:id="rId9"/>
    <p:sldId id="288" r:id="rId10"/>
    <p:sldId id="289" r:id="rId11"/>
    <p:sldId id="296" r:id="rId12"/>
    <p:sldId id="297" r:id="rId13"/>
    <p:sldId id="301" r:id="rId14"/>
    <p:sldId id="293" r:id="rId15"/>
    <p:sldId id="292" r:id="rId16"/>
    <p:sldId id="294" r:id="rId17"/>
    <p:sldId id="295" r:id="rId18"/>
    <p:sldId id="303" r:id="rId19"/>
    <p:sldId id="306" r:id="rId20"/>
    <p:sldId id="30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462B"/>
    <a:srgbClr val="776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4610" autoAdjust="0"/>
  </p:normalViewPr>
  <p:slideViewPr>
    <p:cSldViewPr>
      <p:cViewPr varScale="1">
        <p:scale>
          <a:sx n="64" d="100"/>
          <a:sy n="64" d="100"/>
        </p:scale>
        <p:origin x="-2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B0776-9BB6-4846-82AB-5578EDF69EDD}" type="datetimeFigureOut">
              <a:rPr lang="en-US" smtClean="0"/>
              <a:pPr/>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1E7BCD-72D5-41DF-8866-8F975A517863}" type="slidenum">
              <a:rPr lang="en-US" smtClean="0"/>
              <a:pPr/>
              <a:t>‹#›</a:t>
            </a:fld>
            <a:endParaRPr lang="en-US"/>
          </a:p>
        </p:txBody>
      </p:sp>
    </p:spTree>
    <p:extLst>
      <p:ext uri="{BB962C8B-B14F-4D97-AF65-F5344CB8AC3E}">
        <p14:creationId xmlns:p14="http://schemas.microsoft.com/office/powerpoint/2010/main" val="226380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E33D8-D007-4FC4-BCCB-3C003DB23647}"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E33D8-D007-4FC4-BCCB-3C003DB23647}"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E33D8-D007-4FC4-BCCB-3C003DB23647}" type="datetimeFigureOut">
              <a:rPr lang="en-US" smtClean="0"/>
              <a:pPr/>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E33D8-D007-4FC4-BCCB-3C003DB23647}" type="datetimeFigureOut">
              <a:rPr lang="en-US" smtClean="0"/>
              <a:pPr/>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E33D8-D007-4FC4-BCCB-3C003DB23647}" type="datetimeFigureOut">
              <a:rPr lang="en-US" smtClean="0"/>
              <a:pPr/>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33D8-D007-4FC4-BCCB-3C003DB23647}"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33D8-D007-4FC4-BCCB-3C003DB23647}"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E33D8-D007-4FC4-BCCB-3C003DB23647}" type="datetimeFigureOut">
              <a:rPr lang="en-US" smtClean="0"/>
              <a:pPr/>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36B8D-970E-4990-BE4C-5F1EEC0987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ved.gov.bc.ca/aboriginal/docs/Aboriginal_Action_Plan.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School_PowerPointTemplate10.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838200" y="838200"/>
            <a:ext cx="7147560" cy="2123658"/>
          </a:xfrm>
          <a:prstGeom prst="rect">
            <a:avLst/>
          </a:prstGeom>
          <a:noFill/>
        </p:spPr>
        <p:txBody>
          <a:bodyPr wrap="square" rtlCol="0">
            <a:spAutoFit/>
          </a:bodyPr>
          <a:lstStyle/>
          <a:p>
            <a:r>
              <a:rPr lang="en-US" sz="6600" dirty="0">
                <a:solidFill>
                  <a:schemeClr val="accent6">
                    <a:lumMod val="20000"/>
                    <a:lumOff val="80000"/>
                  </a:schemeClr>
                </a:solidFill>
              </a:rPr>
              <a:t>Aboriginal Services at Selkirk College</a:t>
            </a:r>
          </a:p>
        </p:txBody>
      </p:sp>
      <p:sp>
        <p:nvSpPr>
          <p:cNvPr id="6" name="TextBox 5"/>
          <p:cNvSpPr txBox="1"/>
          <p:nvPr/>
        </p:nvSpPr>
        <p:spPr>
          <a:xfrm>
            <a:off x="457200" y="3581400"/>
            <a:ext cx="7620000" cy="1754326"/>
          </a:xfrm>
          <a:prstGeom prst="rect">
            <a:avLst/>
          </a:prstGeom>
          <a:noFill/>
        </p:spPr>
        <p:txBody>
          <a:bodyPr wrap="square" rtlCol="0">
            <a:spAutoFit/>
          </a:bodyPr>
          <a:lstStyle/>
          <a:p>
            <a:r>
              <a:rPr lang="en-CA" sz="3600" dirty="0" smtClean="0">
                <a:solidFill>
                  <a:schemeClr val="bg2"/>
                </a:solidFill>
              </a:rPr>
              <a:t>Working with Elders, Cultural Support Providers and Indigenous Community Partners</a:t>
            </a:r>
            <a:endParaRPr lang="en-US" sz="3600" dirty="0">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776F45"/>
                </a:solidFill>
              </a:rPr>
              <a:t>Planning a Guest or Event /</a:t>
            </a:r>
            <a:br>
              <a:rPr lang="en-US" b="1" dirty="0" smtClean="0">
                <a:solidFill>
                  <a:srgbClr val="776F45"/>
                </a:solidFill>
              </a:rPr>
            </a:br>
            <a:r>
              <a:rPr lang="en-US" b="1" dirty="0" smtClean="0">
                <a:solidFill>
                  <a:srgbClr val="776F45"/>
                </a:solidFill>
              </a:rPr>
              <a:t>Giving </a:t>
            </a:r>
            <a:r>
              <a:rPr lang="en-US" b="1" dirty="0">
                <a:solidFill>
                  <a:srgbClr val="776F45"/>
                </a:solidFill>
              </a:rPr>
              <a:t>Notice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 </a:t>
            </a:r>
            <a:r>
              <a:rPr lang="en-US" dirty="0" smtClean="0"/>
              <a:t>By coordinating </a:t>
            </a:r>
            <a:r>
              <a:rPr lang="en-US" dirty="0"/>
              <a:t>with </a:t>
            </a:r>
            <a:r>
              <a:rPr lang="en-US" dirty="0" smtClean="0"/>
              <a:t>Aboriginal Services and the Gathering </a:t>
            </a:r>
            <a:r>
              <a:rPr lang="en-US" dirty="0"/>
              <a:t>Place </a:t>
            </a:r>
            <a:r>
              <a:rPr lang="en-US" dirty="0" smtClean="0"/>
              <a:t>there is an increased chance of maximizing </a:t>
            </a:r>
            <a:r>
              <a:rPr lang="en-US" dirty="0"/>
              <a:t>the guests </a:t>
            </a:r>
            <a:r>
              <a:rPr lang="en-US" dirty="0" smtClean="0"/>
              <a:t>availability to other students and faculty while they are on campus . </a:t>
            </a:r>
            <a:r>
              <a:rPr lang="en-US" sz="2600" i="1" dirty="0" smtClean="0"/>
              <a:t>( This is particularly important if they are traveling a distance) </a:t>
            </a:r>
          </a:p>
          <a:p>
            <a:endParaRPr lang="en-US" sz="2600" i="1" dirty="0" smtClean="0"/>
          </a:p>
          <a:p>
            <a:r>
              <a:rPr lang="en-US" dirty="0" smtClean="0"/>
              <a:t>By working with Aboriginal Services there may also be an opportunity to </a:t>
            </a:r>
            <a:r>
              <a:rPr lang="en-US" dirty="0"/>
              <a:t>share the </a:t>
            </a:r>
            <a:r>
              <a:rPr lang="en-US" dirty="0" smtClean="0"/>
              <a:t>cost of the honorarium and help provide additional support including a offering of food and whatever else they may need. </a:t>
            </a:r>
          </a:p>
          <a:p>
            <a:endParaRPr lang="en-US" dirty="0" smtClean="0"/>
          </a:p>
          <a:p>
            <a:r>
              <a:rPr lang="en-US" dirty="0" smtClean="0"/>
              <a:t>Please give six to eight weeks notice when requesting services from Aboriginal Services so that the Gathering Place programming may be adjusted or accommodated and also out of respect to the people we are requesting a visit from.</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3592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776F45"/>
                </a:solidFill>
              </a:rPr>
              <a:t>Greeting </a:t>
            </a:r>
            <a:r>
              <a:rPr lang="en-US" b="1" dirty="0" smtClean="0">
                <a:solidFill>
                  <a:srgbClr val="776F45"/>
                </a:solidFill>
              </a:rPr>
              <a:t>an </a:t>
            </a:r>
            <a:r>
              <a:rPr lang="en-US" b="1" dirty="0">
                <a:solidFill>
                  <a:srgbClr val="776F45"/>
                </a:solidFill>
              </a:rPr>
              <a:t>Elder or Traditional Knowledge Keeper Upon Arrival</a:t>
            </a:r>
          </a:p>
        </p:txBody>
      </p:sp>
      <p:sp>
        <p:nvSpPr>
          <p:cNvPr id="3" name="Content Placeholder 2"/>
          <p:cNvSpPr>
            <a:spLocks noGrp="1"/>
          </p:cNvSpPr>
          <p:nvPr>
            <p:ph idx="1"/>
          </p:nvPr>
        </p:nvSpPr>
        <p:spPr>
          <a:xfrm>
            <a:off x="457200" y="1905000"/>
            <a:ext cx="8229600" cy="4525963"/>
          </a:xfrm>
        </p:spPr>
        <p:txBody>
          <a:bodyPr>
            <a:normAutofit fontScale="62500" lnSpcReduction="20000"/>
          </a:bodyPr>
          <a:lstStyle/>
          <a:p>
            <a:r>
              <a:rPr lang="en-US" dirty="0"/>
              <a:t>It is important that there is </a:t>
            </a:r>
            <a:r>
              <a:rPr lang="en-US" dirty="0" smtClean="0"/>
              <a:t>a </a:t>
            </a:r>
            <a:r>
              <a:rPr lang="en-US" dirty="0"/>
              <a:t>designated person to </a:t>
            </a:r>
            <a:r>
              <a:rPr lang="en-US" dirty="0" smtClean="0"/>
              <a:t>support an Elder </a:t>
            </a:r>
            <a:r>
              <a:rPr lang="en-US" dirty="0"/>
              <a:t>or Traditional Knowledge Keeper during their </a:t>
            </a:r>
            <a:r>
              <a:rPr lang="en-US" dirty="0" smtClean="0"/>
              <a:t>visit </a:t>
            </a:r>
            <a:r>
              <a:rPr lang="en-US" dirty="0"/>
              <a:t>at Selkirk </a:t>
            </a:r>
            <a:r>
              <a:rPr lang="en-US" dirty="0" smtClean="0"/>
              <a:t>College. This </a:t>
            </a:r>
            <a:r>
              <a:rPr lang="en-US" dirty="0"/>
              <a:t>person </a:t>
            </a:r>
            <a:r>
              <a:rPr lang="en-US" dirty="0" smtClean="0"/>
              <a:t>would make sure that the guest has everything that they need to be comfortable and that they know their way around the college. </a:t>
            </a:r>
          </a:p>
          <a:p>
            <a:endParaRPr lang="en-US" dirty="0"/>
          </a:p>
          <a:p>
            <a:r>
              <a:rPr lang="en-US" dirty="0" smtClean="0"/>
              <a:t>The </a:t>
            </a:r>
            <a:r>
              <a:rPr lang="en-US" dirty="0"/>
              <a:t>designated person should be well educated regarding the cultural protocols and </a:t>
            </a:r>
            <a:r>
              <a:rPr lang="en-US" dirty="0" smtClean="0"/>
              <a:t>what the Elder </a:t>
            </a:r>
            <a:r>
              <a:rPr lang="en-US" dirty="0"/>
              <a:t>or Traditional Knowledge </a:t>
            </a:r>
            <a:r>
              <a:rPr lang="en-US" dirty="0" smtClean="0"/>
              <a:t>Keeper is used to and should be flexible and not be limited by time constraints .</a:t>
            </a:r>
          </a:p>
          <a:p>
            <a:endParaRPr lang="en-US" dirty="0"/>
          </a:p>
          <a:p>
            <a:r>
              <a:rPr lang="en-US" dirty="0" smtClean="0"/>
              <a:t>The </a:t>
            </a:r>
            <a:r>
              <a:rPr lang="en-US" dirty="0"/>
              <a:t>Aboriginal Cultural Assistant can act as the support person or work with an </a:t>
            </a:r>
            <a:r>
              <a:rPr lang="en-US" dirty="0" smtClean="0"/>
              <a:t>individual interested in learning about protocols and how to be the designated greeter/attendant to Elders on campus. Sometimes Elders have their own assistants/support people that help them.</a:t>
            </a:r>
            <a:endParaRPr lang="en-US" dirty="0"/>
          </a:p>
        </p:txBody>
      </p:sp>
    </p:spTree>
    <p:extLst>
      <p:ext uri="{BB962C8B-B14F-4D97-AF65-F5344CB8AC3E}">
        <p14:creationId xmlns:p14="http://schemas.microsoft.com/office/powerpoint/2010/main" val="2348937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76F45"/>
                </a:solidFill>
              </a:rPr>
              <a:t>Tobacco and Gifts</a:t>
            </a:r>
            <a:endParaRPr lang="en-US" sz="6000" b="1" dirty="0">
              <a:solidFill>
                <a:srgbClr val="776F45"/>
              </a:solidFill>
            </a:endParaRPr>
          </a:p>
        </p:txBody>
      </p:sp>
      <p:sp>
        <p:nvSpPr>
          <p:cNvPr id="3" name="Content Placeholder 2"/>
          <p:cNvSpPr>
            <a:spLocks noGrp="1"/>
          </p:cNvSpPr>
          <p:nvPr>
            <p:ph idx="1"/>
          </p:nvPr>
        </p:nvSpPr>
        <p:spPr/>
        <p:txBody>
          <a:bodyPr>
            <a:normAutofit fontScale="70000" lnSpcReduction="20000"/>
          </a:bodyPr>
          <a:lstStyle/>
          <a:p>
            <a:r>
              <a:rPr lang="en-US" dirty="0"/>
              <a:t>Tobacco is presented before </a:t>
            </a:r>
            <a:r>
              <a:rPr lang="en-US" dirty="0" smtClean="0"/>
              <a:t>a presentation </a:t>
            </a:r>
            <a:r>
              <a:rPr lang="en-US" dirty="0"/>
              <a:t>to acknowledge the sacredness of the </a:t>
            </a:r>
            <a:r>
              <a:rPr lang="en-US" dirty="0" smtClean="0"/>
              <a:t>visit</a:t>
            </a:r>
          </a:p>
          <a:p>
            <a:endParaRPr lang="en-CA" dirty="0" smtClean="0"/>
          </a:p>
          <a:p>
            <a:r>
              <a:rPr lang="en-CA" dirty="0" smtClean="0"/>
              <a:t>Tobacco offerings can be found in the Gathering Place on the alter in the ceremony room. There is a basket with some small pre-made bundles, or if an instructor would rather wrap their own, they can do so with the supplies available on the alter.</a:t>
            </a:r>
            <a:endParaRPr lang="en-US" dirty="0" smtClean="0"/>
          </a:p>
          <a:p>
            <a:endParaRPr lang="en-US" dirty="0"/>
          </a:p>
          <a:p>
            <a:r>
              <a:rPr lang="en-US" dirty="0" smtClean="0"/>
              <a:t>At the end of the class/college visit, Elders are given an honorarium</a:t>
            </a:r>
            <a:r>
              <a:rPr lang="en-US" dirty="0"/>
              <a:t> </a:t>
            </a:r>
            <a:r>
              <a:rPr lang="en-US" b="1" dirty="0" smtClean="0"/>
              <a:t>and  </a:t>
            </a:r>
            <a:r>
              <a:rPr lang="en-US" dirty="0" smtClean="0"/>
              <a:t>a small meaningful </a:t>
            </a:r>
            <a:r>
              <a:rPr lang="en-US" dirty="0"/>
              <a:t>gift </a:t>
            </a:r>
            <a:r>
              <a:rPr lang="en-US" dirty="0" smtClean="0"/>
              <a:t>in </a:t>
            </a:r>
            <a:r>
              <a:rPr lang="en-US" dirty="0"/>
              <a:t>gratitude of their </a:t>
            </a:r>
            <a:r>
              <a:rPr lang="en-US" dirty="0" smtClean="0"/>
              <a:t>offering</a:t>
            </a:r>
          </a:p>
          <a:p>
            <a:endParaRPr lang="en-US" dirty="0" smtClean="0"/>
          </a:p>
          <a:p>
            <a:r>
              <a:rPr lang="en-US" dirty="0" smtClean="0"/>
              <a:t>Sometimes Elders and Knowledge keepers have specific preferences. Aboriginal </a:t>
            </a:r>
            <a:r>
              <a:rPr lang="en-US" dirty="0"/>
              <a:t>Cultural Assistant </a:t>
            </a:r>
            <a:r>
              <a:rPr lang="en-US" dirty="0" smtClean="0"/>
              <a:t>can help work out the details with the Elders prior to the visit.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684437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a:bodyPr>
          <a:lstStyle/>
          <a:p>
            <a:pPr>
              <a:buNone/>
            </a:pPr>
            <a:r>
              <a:rPr lang="en-US" dirty="0" smtClean="0">
                <a:solidFill>
                  <a:srgbClr val="776F45"/>
                </a:solidFill>
              </a:rPr>
              <a:t>   </a:t>
            </a:r>
            <a:r>
              <a:rPr lang="en-US" b="1" dirty="0" smtClean="0">
                <a:solidFill>
                  <a:srgbClr val="776F45"/>
                </a:solidFill>
              </a:rPr>
              <a:t>“Historically, Elders were given food, clothing and other necessities in exchange for their help, and therefore monetary gifts are now acceptable... it is extremely difficult to place a dollar value on sacred knowledge and ceremony.” </a:t>
            </a:r>
            <a:r>
              <a:rPr lang="en-US" sz="2400" i="1" dirty="0" smtClean="0">
                <a:solidFill>
                  <a:srgbClr val="776F45"/>
                </a:solidFill>
              </a:rPr>
              <a:t> </a:t>
            </a:r>
            <a:r>
              <a:rPr lang="en-US" sz="1800" i="1" dirty="0" smtClean="0"/>
              <a:t>University of Alberta, February 2012.  Elders Protocols and Guidelines Council of Aboriginal Initiatives, University of Alberta</a:t>
            </a:r>
          </a:p>
          <a:p>
            <a:endParaRPr lang="en-US" dirty="0" smtClean="0"/>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76F45"/>
                </a:solidFill>
              </a:rPr>
              <a:t>Honorariums</a:t>
            </a:r>
            <a:endParaRPr lang="en-US" sz="6000" b="1" dirty="0">
              <a:solidFill>
                <a:srgbClr val="776F45"/>
              </a:solidFill>
            </a:endParaRPr>
          </a:p>
        </p:txBody>
      </p:sp>
      <p:sp>
        <p:nvSpPr>
          <p:cNvPr id="3" name="Content Placeholder 2"/>
          <p:cNvSpPr>
            <a:spLocks noGrp="1"/>
          </p:cNvSpPr>
          <p:nvPr>
            <p:ph idx="1"/>
          </p:nvPr>
        </p:nvSpPr>
        <p:spPr/>
        <p:txBody>
          <a:bodyPr>
            <a:normAutofit fontScale="92500" lnSpcReduction="10000"/>
          </a:bodyPr>
          <a:lstStyle/>
          <a:p>
            <a:r>
              <a:rPr lang="en-US" dirty="0"/>
              <a:t>Outside of a traditional context, Selkirk College provides an exchange in the form of </a:t>
            </a:r>
            <a:r>
              <a:rPr lang="en-US" dirty="0" smtClean="0"/>
              <a:t>money</a:t>
            </a:r>
          </a:p>
          <a:p>
            <a:pPr marL="0" indent="0">
              <a:buNone/>
            </a:pPr>
            <a:endParaRPr lang="en-US" dirty="0" smtClean="0"/>
          </a:p>
          <a:p>
            <a:r>
              <a:rPr lang="en-US" dirty="0" smtClean="0"/>
              <a:t>This requires </a:t>
            </a:r>
            <a:r>
              <a:rPr lang="en-US" dirty="0"/>
              <a:t>extreme </a:t>
            </a:r>
            <a:r>
              <a:rPr lang="en-US" dirty="0" smtClean="0"/>
              <a:t>care when </a:t>
            </a:r>
            <a:r>
              <a:rPr lang="en-US" dirty="0"/>
              <a:t>requesting personal </a:t>
            </a:r>
            <a:r>
              <a:rPr lang="en-US" dirty="0" smtClean="0"/>
              <a:t>information from Elders</a:t>
            </a:r>
          </a:p>
          <a:p>
            <a:endParaRPr lang="en-US" dirty="0" smtClean="0"/>
          </a:p>
          <a:p>
            <a:r>
              <a:rPr lang="en-US" dirty="0" smtClean="0"/>
              <a:t>The </a:t>
            </a:r>
            <a:r>
              <a:rPr lang="en-US" dirty="0"/>
              <a:t>Aboriginal Cultural Assistant </a:t>
            </a:r>
            <a:r>
              <a:rPr lang="en-US" dirty="0" smtClean="0"/>
              <a:t>will </a:t>
            </a:r>
            <a:r>
              <a:rPr lang="en-US" dirty="0"/>
              <a:t>work </a:t>
            </a:r>
            <a:r>
              <a:rPr lang="en-US" dirty="0" smtClean="0"/>
              <a:t>directly with </a:t>
            </a:r>
            <a:r>
              <a:rPr lang="en-US" dirty="0"/>
              <a:t>the </a:t>
            </a:r>
            <a:r>
              <a:rPr lang="en-US" dirty="0" smtClean="0"/>
              <a:t>Elders </a:t>
            </a:r>
            <a:r>
              <a:rPr lang="en-US" dirty="0"/>
              <a:t>or service </a:t>
            </a:r>
            <a:r>
              <a:rPr lang="en-US" dirty="0" smtClean="0"/>
              <a:t>providers </a:t>
            </a:r>
            <a:r>
              <a:rPr lang="en-US" dirty="0"/>
              <a:t>to do this in a good </a:t>
            </a:r>
            <a:r>
              <a:rPr lang="en-US" dirty="0" smtClean="0"/>
              <a:t>way</a:t>
            </a:r>
            <a:endParaRPr lang="en-US" dirty="0"/>
          </a:p>
        </p:txBody>
      </p:sp>
    </p:spTree>
    <p:extLst>
      <p:ext uri="{BB962C8B-B14F-4D97-AF65-F5344CB8AC3E}">
        <p14:creationId xmlns:p14="http://schemas.microsoft.com/office/powerpoint/2010/main" val="375792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76F45"/>
                </a:solidFill>
              </a:rPr>
              <a:t>Honorariums (cont.)</a:t>
            </a:r>
            <a:endParaRPr lang="en-US" b="1" dirty="0">
              <a:solidFill>
                <a:srgbClr val="776F45"/>
              </a:solidFill>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US" b="1" dirty="0"/>
              <a:t>Elders do not </a:t>
            </a:r>
            <a:r>
              <a:rPr lang="en-US" b="1" dirty="0" smtClean="0"/>
              <a:t>share their teachings or provide </a:t>
            </a:r>
            <a:r>
              <a:rPr lang="en-US" b="1" dirty="0"/>
              <a:t>advice and services in their communities to make </a:t>
            </a:r>
            <a:r>
              <a:rPr lang="en-US" b="1" dirty="0" smtClean="0"/>
              <a:t>money </a:t>
            </a:r>
            <a:endParaRPr lang="en-US" b="1" dirty="0"/>
          </a:p>
          <a:p>
            <a:pPr marL="0" indent="0" algn="ctr">
              <a:buNone/>
            </a:pPr>
            <a:endParaRPr lang="en-US" dirty="0"/>
          </a:p>
          <a:p>
            <a:r>
              <a:rPr lang="en-US" dirty="0"/>
              <a:t>They provide the </a:t>
            </a:r>
            <a:r>
              <a:rPr lang="en-US" dirty="0" smtClean="0"/>
              <a:t>gift </a:t>
            </a:r>
            <a:r>
              <a:rPr lang="en-US" dirty="0"/>
              <a:t>of knowledge, perspective and experience </a:t>
            </a:r>
          </a:p>
          <a:p>
            <a:pPr marL="0" indent="0">
              <a:buNone/>
            </a:pPr>
            <a:endParaRPr lang="en-US" dirty="0"/>
          </a:p>
          <a:p>
            <a:r>
              <a:rPr lang="en-US" dirty="0"/>
              <a:t>They are highly valued members of the community</a:t>
            </a:r>
          </a:p>
          <a:p>
            <a:pPr marL="0" indent="0">
              <a:buNone/>
            </a:pPr>
            <a:endParaRPr lang="en-US" dirty="0"/>
          </a:p>
          <a:p>
            <a:r>
              <a:rPr lang="en-US" dirty="0"/>
              <a:t>In return for their important contributions to their communities, Elders are cared for by the </a:t>
            </a:r>
            <a:r>
              <a:rPr lang="en-US" dirty="0" smtClean="0"/>
              <a:t>community </a:t>
            </a:r>
            <a:endParaRPr lang="en-US" dirty="0"/>
          </a:p>
        </p:txBody>
      </p:sp>
    </p:spTree>
    <p:extLst>
      <p:ext uri="{BB962C8B-B14F-4D97-AF65-F5344CB8AC3E}">
        <p14:creationId xmlns:p14="http://schemas.microsoft.com/office/powerpoint/2010/main" val="4084398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76F45"/>
                </a:solidFill>
              </a:rPr>
              <a:t>Honorarium Guide</a:t>
            </a:r>
            <a:endParaRPr lang="en-US" b="1" dirty="0">
              <a:solidFill>
                <a:srgbClr val="776F45"/>
              </a:solidFill>
            </a:endParaRPr>
          </a:p>
        </p:txBody>
      </p:sp>
      <p:sp>
        <p:nvSpPr>
          <p:cNvPr id="3" name="Content Placeholder 2"/>
          <p:cNvSpPr>
            <a:spLocks noGrp="1"/>
          </p:cNvSpPr>
          <p:nvPr>
            <p:ph idx="1"/>
          </p:nvPr>
        </p:nvSpPr>
        <p:spPr>
          <a:xfrm>
            <a:off x="533400" y="1447800"/>
            <a:ext cx="8229600" cy="4830763"/>
          </a:xfrm>
        </p:spPr>
        <p:txBody>
          <a:bodyPr>
            <a:normAutofit fontScale="62500" lnSpcReduction="20000"/>
          </a:bodyPr>
          <a:lstStyle/>
          <a:p>
            <a:pPr>
              <a:buNone/>
            </a:pPr>
            <a:r>
              <a:rPr lang="en-CA" dirty="0" smtClean="0"/>
              <a:t>     Depending on the situation, there may be some flexibility with the honorarium amount. By working in partnership with Aboriginal Services when hosting a guest, we are able to maintain consistency with the Elders and services providers that we work with on a regular basis. Some service providers attend classes as a employee representative  of their place of work and do not receive an honorarium. They would still receive a tobacco offering at the start of the class and gift at the end. Aboriginal Services works with the following honorarium guide. </a:t>
            </a:r>
            <a:endParaRPr lang="en-US" dirty="0" smtClean="0"/>
          </a:p>
          <a:p>
            <a:endParaRPr lang="en-US" dirty="0" smtClean="0"/>
          </a:p>
          <a:p>
            <a:r>
              <a:rPr lang="en-US" dirty="0" smtClean="0"/>
              <a:t>Visits </a:t>
            </a:r>
            <a:r>
              <a:rPr lang="en-US" dirty="0"/>
              <a:t>and services rendered for up to an hour: </a:t>
            </a:r>
            <a:r>
              <a:rPr lang="en-US" dirty="0" smtClean="0"/>
              <a:t>$50 </a:t>
            </a:r>
            <a:r>
              <a:rPr lang="en-US" dirty="0"/>
              <a:t>- $100 </a:t>
            </a:r>
            <a:r>
              <a:rPr lang="en-US" sz="2000" dirty="0" smtClean="0"/>
              <a:t>(may vary)</a:t>
            </a:r>
          </a:p>
          <a:p>
            <a:endParaRPr lang="en-US" dirty="0"/>
          </a:p>
          <a:p>
            <a:r>
              <a:rPr lang="en-US" dirty="0"/>
              <a:t>Visits and services rendered for between 2 - 4 hours: $200 - $</a:t>
            </a:r>
            <a:r>
              <a:rPr lang="en-US" dirty="0" smtClean="0"/>
              <a:t>400 </a:t>
            </a:r>
            <a:r>
              <a:rPr lang="en-US" sz="2000" dirty="0" smtClean="0"/>
              <a:t>(may vary)</a:t>
            </a:r>
          </a:p>
          <a:p>
            <a:endParaRPr lang="en-US" dirty="0"/>
          </a:p>
          <a:p>
            <a:r>
              <a:rPr lang="en-US" dirty="0"/>
              <a:t>Services rendered for a full day: To be negotiated on an individual basis with the Elder or </a:t>
            </a:r>
            <a:r>
              <a:rPr lang="en-US" dirty="0" smtClean="0"/>
              <a:t>TEKK. </a:t>
            </a:r>
            <a:endParaRPr lang="en-US" dirty="0"/>
          </a:p>
          <a:p>
            <a:endParaRPr lang="en-US" dirty="0"/>
          </a:p>
        </p:txBody>
      </p:sp>
    </p:spTree>
    <p:extLst>
      <p:ext uri="{BB962C8B-B14F-4D97-AF65-F5344CB8AC3E}">
        <p14:creationId xmlns:p14="http://schemas.microsoft.com/office/powerpoint/2010/main" val="362927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6000" b="1" dirty="0">
                <a:solidFill>
                  <a:srgbClr val="776F45"/>
                </a:solidFill>
              </a:rPr>
              <a:t>Travel Expenses</a:t>
            </a:r>
          </a:p>
        </p:txBody>
      </p:sp>
      <p:sp>
        <p:nvSpPr>
          <p:cNvPr id="3" name="Content Placeholder 2"/>
          <p:cNvSpPr>
            <a:spLocks noGrp="1"/>
          </p:cNvSpPr>
          <p:nvPr>
            <p:ph idx="1"/>
          </p:nvPr>
        </p:nvSpPr>
        <p:spPr>
          <a:xfrm>
            <a:off x="533400" y="1905000"/>
            <a:ext cx="8229600" cy="4525963"/>
          </a:xfrm>
        </p:spPr>
        <p:txBody>
          <a:bodyPr>
            <a:normAutofit/>
          </a:bodyPr>
          <a:lstStyle/>
          <a:p>
            <a:r>
              <a:rPr lang="en-US" sz="2800" dirty="0" smtClean="0"/>
              <a:t>In some instances travel expenses will also need to be provided. Depending </a:t>
            </a:r>
            <a:r>
              <a:rPr lang="en-US" sz="2800" dirty="0"/>
              <a:t>on the distance that the Elder or the Traditional Knowledge Keeper will be traveling, the travel costs can range between </a:t>
            </a:r>
            <a:r>
              <a:rPr lang="en-US" sz="2800" dirty="0" smtClean="0"/>
              <a:t>$30 up </a:t>
            </a:r>
            <a:r>
              <a:rPr lang="en-US" sz="2800" dirty="0"/>
              <a:t>to $300 for out of town guests. </a:t>
            </a:r>
            <a:r>
              <a:rPr lang="en-US" sz="2800" dirty="0" smtClean="0"/>
              <a:t>Guests </a:t>
            </a:r>
            <a:r>
              <a:rPr lang="en-US" sz="2800" dirty="0"/>
              <a:t>may also require meals and overnight </a:t>
            </a:r>
            <a:r>
              <a:rPr lang="en-US" sz="2800" dirty="0" smtClean="0"/>
              <a:t>accommodations. Please contact Aboriginal Services for further information.</a:t>
            </a:r>
            <a:endParaRPr lang="en-US" sz="2800" dirty="0"/>
          </a:p>
        </p:txBody>
      </p:sp>
    </p:spTree>
    <p:extLst>
      <p:ext uri="{BB962C8B-B14F-4D97-AF65-F5344CB8AC3E}">
        <p14:creationId xmlns:p14="http://schemas.microsoft.com/office/powerpoint/2010/main" val="138362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776F45"/>
                </a:solidFill>
              </a:rPr>
              <a:t>Duty to Consult</a:t>
            </a:r>
            <a:endParaRPr lang="en-US" sz="2400" b="1" dirty="0">
              <a:solidFill>
                <a:srgbClr val="776F45"/>
              </a:solidFill>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r>
              <a:rPr lang="en-US" b="1" dirty="0" smtClean="0">
                <a:solidFill>
                  <a:srgbClr val="4B462B"/>
                </a:solidFill>
              </a:rPr>
              <a:t>“</a:t>
            </a:r>
            <a:r>
              <a:rPr lang="en-US" b="1" i="1" dirty="0" smtClean="0">
                <a:solidFill>
                  <a:srgbClr val="4B462B"/>
                </a:solidFill>
              </a:rPr>
              <a:t>Inclusion of Aboriginal community is key to ensuring active participation and ownership in effecting the required change. In order to create systemic change, public post-secondary institutions and Aboriginal communities  will need to work in partnership, in relationships based on mutual respect, to identify opportunities and to ensure that First Nations, Métis and Inuit knowledge systems, language and culture are respected in research and curriculum change processes.”  </a:t>
            </a:r>
            <a:r>
              <a:rPr lang="en-US" sz="2400" i="1" dirty="0" smtClean="0">
                <a:solidFill>
                  <a:srgbClr val="4B462B"/>
                </a:solidFill>
              </a:rPr>
              <a:t>http://www.aved.gov.bc.ca/aboriginal/docs/Aboriginal_Action_Plan.pdf</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st Sec Framework.png"/>
          <p:cNvPicPr>
            <a:picLocks noGrp="1" noChangeAspect="1"/>
          </p:cNvPicPr>
          <p:nvPr>
            <p:ph idx="1"/>
          </p:nvPr>
        </p:nvPicPr>
        <p:blipFill>
          <a:blip r:embed="rId2" cstate="print"/>
          <a:stretch>
            <a:fillRect/>
          </a:stretch>
        </p:blipFill>
        <p:spPr>
          <a:xfrm>
            <a:off x="1828800" y="296830"/>
            <a:ext cx="5815951" cy="6561170"/>
          </a:xfrm>
        </p:spPr>
      </p:pic>
      <p:sp>
        <p:nvSpPr>
          <p:cNvPr id="6" name="TextBox 5"/>
          <p:cNvSpPr txBox="1"/>
          <p:nvPr/>
        </p:nvSpPr>
        <p:spPr>
          <a:xfrm>
            <a:off x="1524000" y="6400800"/>
            <a:ext cx="8610600" cy="338554"/>
          </a:xfrm>
          <a:prstGeom prst="rect">
            <a:avLst/>
          </a:prstGeom>
          <a:noFill/>
        </p:spPr>
        <p:txBody>
          <a:bodyPr wrap="square" rtlCol="0">
            <a:spAutoFit/>
          </a:bodyPr>
          <a:lstStyle/>
          <a:p>
            <a:r>
              <a:rPr lang="en-US" sz="1600" dirty="0" smtClean="0">
                <a:solidFill>
                  <a:srgbClr val="776F45"/>
                </a:solidFill>
              </a:rPr>
              <a:t>http://www.aved.gov.bc.ca/aboriginal/docs/Aboriginal_Action_Plan.pdf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76F45"/>
                </a:solidFill>
              </a:rPr>
              <a:t>Aboriginal Services</a:t>
            </a:r>
            <a:endParaRPr lang="en-US" sz="6000" b="1" dirty="0">
              <a:solidFill>
                <a:srgbClr val="776F45"/>
              </a:solidFill>
            </a:endParaRPr>
          </a:p>
        </p:txBody>
      </p:sp>
      <p:sp>
        <p:nvSpPr>
          <p:cNvPr id="3" name="Content Placeholder 2"/>
          <p:cNvSpPr>
            <a:spLocks noGrp="1"/>
          </p:cNvSpPr>
          <p:nvPr>
            <p:ph idx="1"/>
          </p:nvPr>
        </p:nvSpPr>
        <p:spPr/>
        <p:txBody>
          <a:bodyPr>
            <a:normAutofit fontScale="70000" lnSpcReduction="20000"/>
          </a:bodyPr>
          <a:lstStyle/>
          <a:p>
            <a:r>
              <a:rPr lang="en-US" dirty="0"/>
              <a:t>Helps create a safe environment for culture to be </a:t>
            </a:r>
            <a:r>
              <a:rPr lang="en-US" dirty="0" smtClean="0"/>
              <a:t>shared at Selkirk College</a:t>
            </a:r>
          </a:p>
          <a:p>
            <a:endParaRPr lang="en-US" dirty="0"/>
          </a:p>
          <a:p>
            <a:r>
              <a:rPr lang="en-US" dirty="0" smtClean="0"/>
              <a:t>Provides a community within the college environment</a:t>
            </a:r>
          </a:p>
          <a:p>
            <a:endParaRPr lang="en-US" dirty="0"/>
          </a:p>
          <a:p>
            <a:r>
              <a:rPr lang="en-US" dirty="0"/>
              <a:t>Works with community service partners to extend </a:t>
            </a:r>
            <a:r>
              <a:rPr lang="en-US" dirty="0" smtClean="0"/>
              <a:t>the supports available to Aboriginal students</a:t>
            </a:r>
          </a:p>
          <a:p>
            <a:pPr marL="0" indent="0">
              <a:buNone/>
            </a:pPr>
            <a:endParaRPr lang="en-US" dirty="0"/>
          </a:p>
          <a:p>
            <a:r>
              <a:rPr lang="en-US" dirty="0" smtClean="0"/>
              <a:t>Provides advocacy and support to Aboriginal students </a:t>
            </a:r>
          </a:p>
          <a:p>
            <a:endParaRPr lang="en-US" dirty="0" smtClean="0"/>
          </a:p>
          <a:p>
            <a:r>
              <a:rPr lang="en-US" dirty="0" smtClean="0"/>
              <a:t>Coordinates </a:t>
            </a:r>
            <a:r>
              <a:rPr lang="en-US" dirty="0"/>
              <a:t>cultural </a:t>
            </a:r>
            <a:r>
              <a:rPr lang="en-US" dirty="0" smtClean="0"/>
              <a:t>programming, events and activities open to </a:t>
            </a:r>
            <a:r>
              <a:rPr lang="en-US" dirty="0"/>
              <a:t>all Selkirk College students and staff through the Gathering </a:t>
            </a:r>
            <a:r>
              <a:rPr lang="en-US" dirty="0" smtClean="0"/>
              <a:t>Place</a:t>
            </a:r>
            <a:endParaRPr lang="en-US" dirty="0"/>
          </a:p>
          <a:p>
            <a:endParaRPr lang="en-US" dirty="0"/>
          </a:p>
        </p:txBody>
      </p:sp>
    </p:spTree>
    <p:extLst>
      <p:ext uri="{BB962C8B-B14F-4D97-AF65-F5344CB8AC3E}">
        <p14:creationId xmlns:p14="http://schemas.microsoft.com/office/powerpoint/2010/main" val="35479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r>
              <a:rPr lang="en-CA" sz="3600" b="1" dirty="0" smtClean="0">
                <a:solidFill>
                  <a:srgbClr val="776F45"/>
                </a:solidFill>
              </a:rPr>
              <a:t>Requesting support  from Aboriginal Services or Booking the Gathering Place</a:t>
            </a:r>
            <a:endParaRPr lang="en-US" sz="3600" i="1" dirty="0">
              <a:solidFill>
                <a:srgbClr val="776F45"/>
              </a:solidFill>
            </a:endParaRPr>
          </a:p>
        </p:txBody>
      </p:sp>
      <p:sp>
        <p:nvSpPr>
          <p:cNvPr id="3" name="Content Placeholder 2"/>
          <p:cNvSpPr>
            <a:spLocks noGrp="1"/>
          </p:cNvSpPr>
          <p:nvPr>
            <p:ph idx="1"/>
          </p:nvPr>
        </p:nvSpPr>
        <p:spPr>
          <a:xfrm>
            <a:off x="457200" y="2057400"/>
            <a:ext cx="8229600" cy="4144963"/>
          </a:xfrm>
        </p:spPr>
        <p:txBody>
          <a:bodyPr>
            <a:normAutofit/>
          </a:bodyPr>
          <a:lstStyle/>
          <a:p>
            <a:endParaRPr lang="en-CA" dirty="0" smtClean="0"/>
          </a:p>
          <a:p>
            <a:r>
              <a:rPr lang="en-CA" dirty="0" smtClean="0"/>
              <a:t>Email or phone Aboriginal Services – 250-365-1357 or jmorin@selkirk.ca </a:t>
            </a:r>
            <a:r>
              <a:rPr lang="en-CA" sz="2400" dirty="0" smtClean="0"/>
              <a:t>(6 – 8 weeks notice)</a:t>
            </a:r>
          </a:p>
          <a:p>
            <a:endParaRPr lang="en-CA" sz="2400" dirty="0" smtClean="0"/>
          </a:p>
          <a:p>
            <a:r>
              <a:rPr lang="en-CA" dirty="0" smtClean="0"/>
              <a:t>Visit “My Selkirk”  for more Aboriginal Services and Gathering Place Resources</a:t>
            </a:r>
          </a:p>
          <a:p>
            <a:pPr>
              <a:buNone/>
            </a:pPr>
            <a:endParaRPr lang="en-CA"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School_PowerPointTemplate10.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457200" y="389100"/>
            <a:ext cx="8229600" cy="8002191"/>
          </a:xfrm>
          <a:prstGeom prst="rect">
            <a:avLst/>
          </a:prstGeom>
          <a:noFill/>
        </p:spPr>
        <p:txBody>
          <a:bodyPr wrap="square" rtlCol="0">
            <a:spAutoFit/>
          </a:bodyPr>
          <a:lstStyle/>
          <a:p>
            <a:endParaRPr lang="en-US" dirty="0"/>
          </a:p>
          <a:p>
            <a:pPr algn="ctr"/>
            <a:r>
              <a:rPr lang="en-US" sz="3200" dirty="0" smtClean="0">
                <a:solidFill>
                  <a:srgbClr val="4B462B"/>
                </a:solidFill>
              </a:rPr>
              <a:t>References</a:t>
            </a:r>
            <a:endParaRPr lang="en-US" sz="3200" dirty="0">
              <a:solidFill>
                <a:srgbClr val="4B462B"/>
              </a:solidFill>
            </a:endParaRPr>
          </a:p>
          <a:p>
            <a:endParaRPr lang="en-US" sz="1600" dirty="0"/>
          </a:p>
          <a:p>
            <a:r>
              <a:rPr lang="en-US" sz="1600" dirty="0"/>
              <a:t>Saskatchewan Learning, March 2001. Aboriginal Elders and Community Workers in Schools - A Guide for School Divisions and Their Partners, Community Education, Saskatchewan Education</a:t>
            </a:r>
          </a:p>
          <a:p>
            <a:endParaRPr lang="en-US" sz="1600" dirty="0"/>
          </a:p>
          <a:p>
            <a:pPr>
              <a:buNone/>
            </a:pPr>
            <a:r>
              <a:rPr lang="en-US" sz="1600" dirty="0"/>
              <a:t>University of Alberta, February 2012.  Elders Protocols and Guidelines Council of Aboriginal Initiatives, University of </a:t>
            </a:r>
            <a:r>
              <a:rPr lang="en-US" sz="1600" dirty="0" smtClean="0"/>
              <a:t>Alberta  .”    </a:t>
            </a:r>
          </a:p>
          <a:p>
            <a:pPr>
              <a:buNone/>
            </a:pPr>
            <a:endParaRPr lang="en-US" sz="1600" dirty="0" smtClean="0"/>
          </a:p>
          <a:p>
            <a:pPr>
              <a:buNone/>
            </a:pPr>
            <a:r>
              <a:rPr lang="en-US" sz="1600" dirty="0" smtClean="0"/>
              <a:t>University of </a:t>
            </a:r>
            <a:r>
              <a:rPr lang="en-US" sz="1600" dirty="0" err="1" smtClean="0"/>
              <a:t>Lethbridge</a:t>
            </a:r>
            <a:r>
              <a:rPr lang="en-US" sz="1600" dirty="0" smtClean="0"/>
              <a:t>, June 2013. </a:t>
            </a:r>
            <a:r>
              <a:rPr lang="en-US" sz="1600" i="1" dirty="0" smtClean="0"/>
              <a:t>Blackfoot and First Nations </a:t>
            </a:r>
            <a:r>
              <a:rPr lang="en-US" sz="1600" i="1" dirty="0" err="1" smtClean="0"/>
              <a:t>Metis</a:t>
            </a:r>
            <a:r>
              <a:rPr lang="en-US" sz="1600" i="1" dirty="0" smtClean="0"/>
              <a:t> and Inuit Protocol Handbook</a:t>
            </a:r>
            <a:r>
              <a:rPr lang="en-US" sz="1600" dirty="0" smtClean="0"/>
              <a:t>, Aboriginal Education Committee</a:t>
            </a:r>
          </a:p>
          <a:p>
            <a:pPr>
              <a:buNone/>
            </a:pPr>
            <a:endParaRPr lang="en-CA" sz="1600" dirty="0" smtClean="0"/>
          </a:p>
          <a:p>
            <a:pPr>
              <a:buNone/>
            </a:pPr>
            <a:r>
              <a:rPr lang="en-CA" sz="1600" dirty="0" smtClean="0"/>
              <a:t>Aboriginal Post-Secondary Education and Training Policy Framework and Action Plan 2012, </a:t>
            </a:r>
            <a:r>
              <a:rPr lang="en-CA" sz="1600" i="1" dirty="0" smtClean="0"/>
              <a:t>2020 Visions for the future</a:t>
            </a:r>
            <a:r>
              <a:rPr lang="en-CA" sz="1600" dirty="0" smtClean="0"/>
              <a:t>, British Columbia </a:t>
            </a:r>
            <a:r>
              <a:rPr lang="en-CA" sz="1200" dirty="0" smtClean="0">
                <a:hlinkClick r:id="rId3"/>
              </a:rPr>
              <a:t>http://www.aved.gov.bc.ca/aboriginal/docs/Aboriginal_Action_Plan.pdf</a:t>
            </a:r>
            <a:endParaRPr lang="en-CA" sz="1200" dirty="0" smtClean="0"/>
          </a:p>
          <a:p>
            <a:pPr>
              <a:buNone/>
            </a:pPr>
            <a:endParaRPr lang="en-US" sz="12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pPr>
              <a:buNone/>
            </a:pPr>
            <a:endParaRPr lang="en-CA" sz="1600" dirty="0" smtClean="0"/>
          </a:p>
          <a:p>
            <a:pPr>
              <a:buNone/>
            </a:pPr>
            <a:endParaRPr lang="en-US" sz="1600" dirty="0" smtClean="0"/>
          </a:p>
          <a:p>
            <a:endParaRPr lang="en-US" sz="1600" dirty="0" smtClean="0"/>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776F45"/>
                </a:solidFill>
              </a:rPr>
              <a:t>Role </a:t>
            </a:r>
            <a:r>
              <a:rPr lang="en-US" b="1" dirty="0" smtClean="0">
                <a:solidFill>
                  <a:srgbClr val="776F45"/>
                </a:solidFill>
              </a:rPr>
              <a:t>of </a:t>
            </a:r>
            <a:r>
              <a:rPr lang="en-US" b="1" dirty="0">
                <a:solidFill>
                  <a:srgbClr val="776F45"/>
                </a:solidFill>
              </a:rPr>
              <a:t>the Aboriginal Cultural Assistant</a:t>
            </a:r>
          </a:p>
        </p:txBody>
      </p:sp>
      <p:sp>
        <p:nvSpPr>
          <p:cNvPr id="3" name="Content Placeholder 2"/>
          <p:cNvSpPr>
            <a:spLocks noGrp="1"/>
          </p:cNvSpPr>
          <p:nvPr>
            <p:ph idx="1"/>
          </p:nvPr>
        </p:nvSpPr>
        <p:spPr>
          <a:xfrm>
            <a:off x="533400" y="2133600"/>
            <a:ext cx="8229600" cy="4525963"/>
          </a:xfrm>
        </p:spPr>
        <p:txBody>
          <a:bodyPr>
            <a:normAutofit/>
          </a:bodyPr>
          <a:lstStyle/>
          <a:p>
            <a:pPr>
              <a:buNone/>
            </a:pPr>
            <a:endParaRPr lang="en-US" sz="2200" dirty="0"/>
          </a:p>
          <a:p>
            <a:r>
              <a:rPr lang="en-US" sz="2200" dirty="0" smtClean="0"/>
              <a:t>Provides </a:t>
            </a:r>
            <a:r>
              <a:rPr lang="en-US" sz="2200" dirty="0"/>
              <a:t>advice </a:t>
            </a:r>
            <a:r>
              <a:rPr lang="en-US" sz="2200" dirty="0" smtClean="0"/>
              <a:t>and cultural support to </a:t>
            </a:r>
            <a:r>
              <a:rPr lang="en-US" sz="2200" dirty="0"/>
              <a:t>instructors, schools, community of practices, </a:t>
            </a:r>
            <a:r>
              <a:rPr lang="en-US" sz="2200" dirty="0" smtClean="0"/>
              <a:t>other departments</a:t>
            </a:r>
            <a:r>
              <a:rPr lang="en-US" sz="2200" dirty="0"/>
              <a:t>, and students </a:t>
            </a:r>
            <a:r>
              <a:rPr lang="en-US" sz="2200" dirty="0" smtClean="0"/>
              <a:t>when planning activities, events and projects with an Aboriginal theme</a:t>
            </a:r>
            <a:endParaRPr lang="en-US" sz="2200" dirty="0"/>
          </a:p>
          <a:p>
            <a:endParaRPr lang="en-US" sz="2200" dirty="0"/>
          </a:p>
          <a:p>
            <a:r>
              <a:rPr lang="en-US" sz="2200" dirty="0"/>
              <a:t>Makes </a:t>
            </a:r>
            <a:r>
              <a:rPr lang="en-US" sz="2200" dirty="0" smtClean="0"/>
              <a:t>requests on behalf of the College to </a:t>
            </a:r>
            <a:r>
              <a:rPr lang="en-US" sz="2200" dirty="0"/>
              <a:t>Elders, Traditional Knowledge Keepers and other cultural service </a:t>
            </a:r>
            <a:r>
              <a:rPr lang="en-US" sz="2200" dirty="0" smtClean="0"/>
              <a:t>providers with individuals that the college has an agreed upon process and protocol with.  </a:t>
            </a:r>
            <a:endParaRPr lang="en-US" dirty="0"/>
          </a:p>
        </p:txBody>
      </p:sp>
    </p:spTree>
    <p:extLst>
      <p:ext uri="{BB962C8B-B14F-4D97-AF65-F5344CB8AC3E}">
        <p14:creationId xmlns:p14="http://schemas.microsoft.com/office/powerpoint/2010/main" val="427328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808038"/>
          </a:xfrm>
        </p:spPr>
        <p:txBody>
          <a:bodyPr>
            <a:normAutofit fontScale="90000"/>
          </a:bodyPr>
          <a:lstStyle/>
          <a:p>
            <a:r>
              <a:rPr lang="en-US" sz="4900" b="1" dirty="0" smtClean="0">
                <a:solidFill>
                  <a:srgbClr val="776F45"/>
                </a:solidFill>
              </a:rPr>
              <a:t>Elders and Cultural Activity Facilitators</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r>
              <a:rPr lang="en-US" dirty="0"/>
              <a:t>There are some shared cultural practices between First </a:t>
            </a:r>
            <a:r>
              <a:rPr lang="en-US" dirty="0" smtClean="0"/>
              <a:t>Nations</a:t>
            </a:r>
          </a:p>
          <a:p>
            <a:endParaRPr lang="en-US" dirty="0"/>
          </a:p>
          <a:p>
            <a:r>
              <a:rPr lang="en-US" dirty="0" smtClean="0"/>
              <a:t>Communities usually have designated Elders and Knowledge </a:t>
            </a:r>
            <a:r>
              <a:rPr lang="en-US" dirty="0"/>
              <a:t>Keepers </a:t>
            </a:r>
            <a:r>
              <a:rPr lang="en-US" dirty="0" smtClean="0"/>
              <a:t>that </a:t>
            </a:r>
            <a:r>
              <a:rPr lang="en-US" dirty="0"/>
              <a:t>specialize in the traditions of their specific </a:t>
            </a:r>
            <a:r>
              <a:rPr lang="en-US" dirty="0" smtClean="0"/>
              <a:t>Nation</a:t>
            </a:r>
            <a:endParaRPr lang="en-US" dirty="0"/>
          </a:p>
          <a:p>
            <a:endParaRPr lang="en-US" dirty="0" smtClean="0"/>
          </a:p>
          <a:p>
            <a:r>
              <a:rPr lang="en-US" dirty="0" smtClean="0"/>
              <a:t>Often times Elders and Knowledge Keepers </a:t>
            </a:r>
            <a:r>
              <a:rPr lang="en-US" dirty="0"/>
              <a:t>have </a:t>
            </a:r>
            <a:r>
              <a:rPr lang="en-US" dirty="0" smtClean="0"/>
              <a:t>different roles and they are highly valued members of their communities </a:t>
            </a:r>
          </a:p>
          <a:p>
            <a:endParaRPr lang="en-US" dirty="0"/>
          </a:p>
          <a:p>
            <a:endParaRPr lang="en-US" dirty="0"/>
          </a:p>
        </p:txBody>
      </p:sp>
    </p:spTree>
    <p:extLst>
      <p:ext uri="{BB962C8B-B14F-4D97-AF65-F5344CB8AC3E}">
        <p14:creationId xmlns:p14="http://schemas.microsoft.com/office/powerpoint/2010/main" val="424874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a:bodyPr>
          <a:lstStyle/>
          <a:p>
            <a:pPr>
              <a:buNone/>
            </a:pPr>
            <a:r>
              <a:rPr lang="en-US" dirty="0" smtClean="0"/>
              <a:t>  </a:t>
            </a:r>
            <a:r>
              <a:rPr lang="en-US" b="1" dirty="0" smtClean="0">
                <a:solidFill>
                  <a:srgbClr val="776F45"/>
                </a:solidFill>
              </a:rPr>
              <a:t>“An Elder is very respected and often consulted on various issues within the community. Each Elder has their own special knowledge and often must consult other Elders on issues outside of their specialty to provide a consultation to anyone who asks.”</a:t>
            </a:r>
            <a:r>
              <a:rPr lang="en-US" sz="2000" i="1" dirty="0" smtClean="0">
                <a:solidFill>
                  <a:srgbClr val="776F45"/>
                </a:solidFill>
              </a:rPr>
              <a:t>  </a:t>
            </a:r>
            <a:r>
              <a:rPr lang="en-US" sz="2000" i="1" dirty="0" smtClean="0"/>
              <a:t>University of </a:t>
            </a:r>
            <a:r>
              <a:rPr lang="en-US" sz="2000" i="1" dirty="0" err="1" smtClean="0"/>
              <a:t>Lethbridge</a:t>
            </a:r>
            <a:r>
              <a:rPr lang="en-US" sz="2000" i="1" dirty="0" smtClean="0"/>
              <a:t>, June 2013. Blackfoot and First Nations </a:t>
            </a:r>
            <a:r>
              <a:rPr lang="en-US" sz="2000" i="1" dirty="0" err="1" smtClean="0"/>
              <a:t>Metis</a:t>
            </a:r>
            <a:r>
              <a:rPr lang="en-US" sz="2000" i="1" dirty="0" smtClean="0"/>
              <a:t> and Inuit Protocol Handbook, Aboriginal Education Committee</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776F45"/>
                </a:solidFill>
              </a:rPr>
              <a:t>Different </a:t>
            </a:r>
            <a:r>
              <a:rPr lang="en-US" sz="6000" b="1" dirty="0" smtClean="0">
                <a:solidFill>
                  <a:srgbClr val="776F45"/>
                </a:solidFill>
              </a:rPr>
              <a:t>Roles</a:t>
            </a:r>
            <a:endParaRPr lang="en-US" sz="6000" b="1" dirty="0">
              <a:solidFill>
                <a:srgbClr val="776F45"/>
              </a:solidFill>
            </a:endParaRPr>
          </a:p>
        </p:txBody>
      </p:sp>
      <p:sp>
        <p:nvSpPr>
          <p:cNvPr id="3" name="Content Placeholder 2"/>
          <p:cNvSpPr>
            <a:spLocks noGrp="1"/>
          </p:cNvSpPr>
          <p:nvPr>
            <p:ph idx="1"/>
          </p:nvPr>
        </p:nvSpPr>
        <p:spPr/>
        <p:txBody>
          <a:bodyPr>
            <a:normAutofit fontScale="77500" lnSpcReduction="20000"/>
          </a:bodyPr>
          <a:lstStyle/>
          <a:p>
            <a:r>
              <a:rPr lang="en-US" dirty="0"/>
              <a:t>While some Elders may provide a single service or have a one specialization, others may provide multiple services or have a vast field of </a:t>
            </a:r>
            <a:r>
              <a:rPr lang="en-US" dirty="0" smtClean="0"/>
              <a:t>expertise</a:t>
            </a:r>
            <a:endParaRPr lang="en-US" dirty="0"/>
          </a:p>
          <a:p>
            <a:endParaRPr lang="en-US" dirty="0" smtClean="0"/>
          </a:p>
          <a:p>
            <a:r>
              <a:rPr lang="en-US" dirty="0" smtClean="0"/>
              <a:t>Do </a:t>
            </a:r>
            <a:r>
              <a:rPr lang="en-US" dirty="0"/>
              <a:t>not assume that each person is an expert in all areas related to their </a:t>
            </a:r>
            <a:r>
              <a:rPr lang="en-US" dirty="0" smtClean="0"/>
              <a:t>culture</a:t>
            </a:r>
          </a:p>
          <a:p>
            <a:endParaRPr lang="en-US" dirty="0"/>
          </a:p>
          <a:p>
            <a:r>
              <a:rPr lang="en-US" dirty="0" smtClean="0"/>
              <a:t>A person may have a specialty or expertise and these people are not necessarily Elders</a:t>
            </a:r>
          </a:p>
          <a:p>
            <a:endParaRPr lang="en-US" dirty="0"/>
          </a:p>
          <a:p>
            <a:r>
              <a:rPr lang="en-US" dirty="0"/>
              <a:t>Being an Elder in a community is a very special </a:t>
            </a:r>
            <a:r>
              <a:rPr lang="en-US" dirty="0" smtClean="0"/>
              <a:t>designation and the term should not be used lightly</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48264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chemeClr val="bg2">
                    <a:lumMod val="50000"/>
                  </a:schemeClr>
                </a:solidFill>
              </a:rPr>
              <a:t>Different Roles </a:t>
            </a:r>
            <a:r>
              <a:rPr lang="en-US" sz="1800" dirty="0"/>
              <a:t>(cont.)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Here are some examples of different types of Elders and Knowledge </a:t>
            </a:r>
            <a:r>
              <a:rPr lang="en-US" dirty="0" smtClean="0"/>
              <a:t>Keepers: </a:t>
            </a:r>
          </a:p>
          <a:p>
            <a:pPr marL="0" indent="0">
              <a:buNone/>
            </a:pPr>
            <a:endParaRPr lang="en-US" dirty="0"/>
          </a:p>
          <a:p>
            <a:r>
              <a:rPr lang="en-US" dirty="0" smtClean="0"/>
              <a:t>TEKK </a:t>
            </a:r>
            <a:r>
              <a:rPr lang="en-US" dirty="0"/>
              <a:t>or TKK (Traditional Ecological Knowledge Keeper or Traditional </a:t>
            </a:r>
            <a:r>
              <a:rPr lang="en-US" dirty="0" smtClean="0"/>
              <a:t>Language </a:t>
            </a:r>
            <a:r>
              <a:rPr lang="en-US" dirty="0"/>
              <a:t>Keeper)</a:t>
            </a:r>
          </a:p>
          <a:p>
            <a:r>
              <a:rPr lang="en-US" dirty="0" smtClean="0"/>
              <a:t>Story </a:t>
            </a:r>
            <a:r>
              <a:rPr lang="en-US" dirty="0"/>
              <a:t>Teller</a:t>
            </a:r>
          </a:p>
          <a:p>
            <a:r>
              <a:rPr lang="en-US" dirty="0" smtClean="0"/>
              <a:t>Orator</a:t>
            </a:r>
            <a:endParaRPr lang="en-US" dirty="0"/>
          </a:p>
          <a:p>
            <a:r>
              <a:rPr lang="en-US" dirty="0" smtClean="0"/>
              <a:t>Herbalist</a:t>
            </a:r>
            <a:endParaRPr lang="en-US" dirty="0"/>
          </a:p>
          <a:p>
            <a:r>
              <a:rPr lang="en-US" dirty="0" smtClean="0"/>
              <a:t>Tradition </a:t>
            </a:r>
            <a:r>
              <a:rPr lang="en-US" dirty="0"/>
              <a:t>Teacher</a:t>
            </a:r>
          </a:p>
          <a:p>
            <a:r>
              <a:rPr lang="en-US" dirty="0" smtClean="0"/>
              <a:t>Traditional </a:t>
            </a:r>
            <a:r>
              <a:rPr lang="en-US" dirty="0"/>
              <a:t>Artist</a:t>
            </a:r>
          </a:p>
          <a:p>
            <a:r>
              <a:rPr lang="en-US" dirty="0" smtClean="0"/>
              <a:t>Advisor</a:t>
            </a:r>
            <a:endParaRPr lang="en-US" dirty="0"/>
          </a:p>
          <a:p>
            <a:r>
              <a:rPr lang="en-US" dirty="0" smtClean="0"/>
              <a:t>Spiritual </a:t>
            </a:r>
            <a:r>
              <a:rPr lang="en-US" dirty="0"/>
              <a:t>Elder</a:t>
            </a:r>
          </a:p>
          <a:p>
            <a:endParaRPr lang="en-US" dirty="0"/>
          </a:p>
          <a:p>
            <a:endParaRPr lang="en-US" dirty="0"/>
          </a:p>
        </p:txBody>
      </p:sp>
    </p:spTree>
    <p:extLst>
      <p:ext uri="{BB962C8B-B14F-4D97-AF65-F5344CB8AC3E}">
        <p14:creationId xmlns:p14="http://schemas.microsoft.com/office/powerpoint/2010/main" val="202384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b="1" dirty="0" smtClean="0">
                <a:solidFill>
                  <a:srgbClr val="776F45"/>
                </a:solidFill>
              </a:rPr>
              <a:t>Examples of Different Practices and Services</a:t>
            </a:r>
            <a:endParaRPr lang="en-US" b="1" dirty="0">
              <a:solidFill>
                <a:srgbClr val="776F45"/>
              </a:solidFill>
            </a:endParaRPr>
          </a:p>
        </p:txBody>
      </p:sp>
      <p:sp>
        <p:nvSpPr>
          <p:cNvPr id="3" name="Content Placeholder 2"/>
          <p:cNvSpPr>
            <a:spLocks noGrp="1"/>
          </p:cNvSpPr>
          <p:nvPr>
            <p:ph idx="1"/>
          </p:nvPr>
        </p:nvSpPr>
        <p:spPr>
          <a:xfrm>
            <a:off x="457200" y="1752600"/>
            <a:ext cx="8229600" cy="4525963"/>
          </a:xfrm>
        </p:spPr>
        <p:txBody>
          <a:bodyPr>
            <a:normAutofit lnSpcReduction="10000"/>
          </a:bodyPr>
          <a:lstStyle/>
          <a:p>
            <a:r>
              <a:rPr lang="en-US" dirty="0" smtClean="0"/>
              <a:t>ceremony</a:t>
            </a:r>
            <a:endParaRPr lang="en-US" dirty="0"/>
          </a:p>
          <a:p>
            <a:r>
              <a:rPr lang="en-US" dirty="0" smtClean="0"/>
              <a:t>prayer </a:t>
            </a:r>
            <a:r>
              <a:rPr lang="en-US" dirty="0"/>
              <a:t>(opening, closing, meal time or blessing)</a:t>
            </a:r>
          </a:p>
          <a:p>
            <a:r>
              <a:rPr lang="en-US" dirty="0" smtClean="0"/>
              <a:t>welcome</a:t>
            </a:r>
            <a:endParaRPr lang="en-US" dirty="0"/>
          </a:p>
          <a:p>
            <a:r>
              <a:rPr lang="en-US" dirty="0" smtClean="0"/>
              <a:t>traditional </a:t>
            </a:r>
            <a:r>
              <a:rPr lang="en-US" dirty="0"/>
              <a:t>knowledge sharing</a:t>
            </a:r>
          </a:p>
          <a:p>
            <a:r>
              <a:rPr lang="en-US" dirty="0" smtClean="0"/>
              <a:t>class </a:t>
            </a:r>
            <a:r>
              <a:rPr lang="en-US" dirty="0"/>
              <a:t>instruction</a:t>
            </a:r>
          </a:p>
          <a:p>
            <a:r>
              <a:rPr lang="en-US" dirty="0" smtClean="0"/>
              <a:t>advising</a:t>
            </a:r>
            <a:endParaRPr lang="en-US" dirty="0"/>
          </a:p>
          <a:p>
            <a:r>
              <a:rPr lang="en-US" dirty="0" smtClean="0"/>
              <a:t>counseling</a:t>
            </a:r>
            <a:endParaRPr lang="en-US" dirty="0"/>
          </a:p>
          <a:p>
            <a:endParaRPr lang="en-US" dirty="0"/>
          </a:p>
        </p:txBody>
      </p:sp>
    </p:spTree>
    <p:extLst>
      <p:ext uri="{BB962C8B-B14F-4D97-AF65-F5344CB8AC3E}">
        <p14:creationId xmlns:p14="http://schemas.microsoft.com/office/powerpoint/2010/main" val="2688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6000" b="1" dirty="0">
                <a:solidFill>
                  <a:srgbClr val="776F45"/>
                </a:solidFill>
              </a:rPr>
              <a:t>Requesting Services</a:t>
            </a:r>
          </a:p>
        </p:txBody>
      </p:sp>
      <p:sp>
        <p:nvSpPr>
          <p:cNvPr id="3" name="Content Placeholder 2"/>
          <p:cNvSpPr>
            <a:spLocks noGrp="1"/>
          </p:cNvSpPr>
          <p:nvPr>
            <p:ph idx="1"/>
          </p:nvPr>
        </p:nvSpPr>
        <p:spPr>
          <a:xfrm>
            <a:off x="457200" y="2057400"/>
            <a:ext cx="8229600" cy="4525963"/>
          </a:xfrm>
        </p:spPr>
        <p:txBody>
          <a:bodyPr/>
          <a:lstStyle/>
          <a:p>
            <a:r>
              <a:rPr lang="en-US" dirty="0"/>
              <a:t>Many Elders and Traditional Knowledge Keepers are very busy and have a specific protocol for requesting their services. These request may include a tobacco offering, an in person visit or contacting their designated liaison</a:t>
            </a:r>
          </a:p>
        </p:txBody>
      </p:sp>
    </p:spTree>
    <p:extLst>
      <p:ext uri="{BB962C8B-B14F-4D97-AF65-F5344CB8AC3E}">
        <p14:creationId xmlns:p14="http://schemas.microsoft.com/office/powerpoint/2010/main" val="1922435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1419</Words>
  <Application>Microsoft Office PowerPoint</Application>
  <PresentationFormat>On-screen Show (4:3)</PresentationFormat>
  <Paragraphs>136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Aboriginal Services</vt:lpstr>
      <vt:lpstr>Role of the Aboriginal Cultural Assistant</vt:lpstr>
      <vt:lpstr>Elders and Cultural Activity Facilitators </vt:lpstr>
      <vt:lpstr>PowerPoint Presentation</vt:lpstr>
      <vt:lpstr>Different Roles</vt:lpstr>
      <vt:lpstr>Different Roles (cont.)</vt:lpstr>
      <vt:lpstr>Examples of Different Practices and Services</vt:lpstr>
      <vt:lpstr>Requesting Services</vt:lpstr>
      <vt:lpstr>Planning a Guest or Event / Giving Notice</vt:lpstr>
      <vt:lpstr>Greeting an Elder or Traditional Knowledge Keeper Upon Arrival</vt:lpstr>
      <vt:lpstr>Tobacco and Gifts</vt:lpstr>
      <vt:lpstr>PowerPoint Presentation</vt:lpstr>
      <vt:lpstr>Honorariums</vt:lpstr>
      <vt:lpstr>Honorariums (cont.)</vt:lpstr>
      <vt:lpstr>Honorarium Guide</vt:lpstr>
      <vt:lpstr>Travel Expenses</vt:lpstr>
      <vt:lpstr>Duty to Consult</vt:lpstr>
      <vt:lpstr>PowerPoint Presentation</vt:lpstr>
      <vt:lpstr>Requesting support  from Aboriginal Services or Booking the Gathering Place</vt:lpstr>
      <vt:lpstr>PowerPoint Presentation</vt:lpstr>
    </vt:vector>
  </TitlesOfParts>
  <Company>Selkirk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Services</dc:creator>
  <cp:lastModifiedBy>TCastellarin</cp:lastModifiedBy>
  <cp:revision>44</cp:revision>
  <dcterms:created xsi:type="dcterms:W3CDTF">2012-10-01T17:15:20Z</dcterms:created>
  <dcterms:modified xsi:type="dcterms:W3CDTF">2014-01-09T16:48:43Z</dcterms:modified>
</cp:coreProperties>
</file>