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5" r:id="rId1"/>
  </p:sldMasterIdLst>
  <p:notesMasterIdLst>
    <p:notesMasterId r:id="rId33"/>
  </p:notesMasterIdLst>
  <p:handoutMasterIdLst>
    <p:handoutMasterId r:id="rId34"/>
  </p:handoutMasterIdLst>
  <p:sldIdLst>
    <p:sldId id="373" r:id="rId2"/>
    <p:sldId id="430" r:id="rId3"/>
    <p:sldId id="480" r:id="rId4"/>
    <p:sldId id="482" r:id="rId5"/>
    <p:sldId id="476" r:id="rId6"/>
    <p:sldId id="432" r:id="rId7"/>
    <p:sldId id="431" r:id="rId8"/>
    <p:sldId id="460" r:id="rId9"/>
    <p:sldId id="459" r:id="rId10"/>
    <p:sldId id="477" r:id="rId11"/>
    <p:sldId id="439" r:id="rId12"/>
    <p:sldId id="436" r:id="rId13"/>
    <p:sldId id="437" r:id="rId14"/>
    <p:sldId id="473" r:id="rId15"/>
    <p:sldId id="462" r:id="rId16"/>
    <p:sldId id="444" r:id="rId17"/>
    <p:sldId id="438" r:id="rId18"/>
    <p:sldId id="451" r:id="rId19"/>
    <p:sldId id="443" r:id="rId20"/>
    <p:sldId id="429" r:id="rId21"/>
    <p:sldId id="449" r:id="rId22"/>
    <p:sldId id="435" r:id="rId23"/>
    <p:sldId id="478" r:id="rId24"/>
    <p:sldId id="481" r:id="rId25"/>
    <p:sldId id="479" r:id="rId26"/>
    <p:sldId id="455" r:id="rId27"/>
    <p:sldId id="447" r:id="rId28"/>
    <p:sldId id="456" r:id="rId29"/>
    <p:sldId id="472" r:id="rId30"/>
    <p:sldId id="457" r:id="rId31"/>
    <p:sldId id="40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6Bx2xpil0nd+ypdCx1tj7w==" hashData="m1As26u0XxwUzv7AZQEHy+loJZU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000"/>
    <a:srgbClr val="00589A"/>
    <a:srgbClr val="0086EA"/>
    <a:srgbClr val="333333"/>
    <a:srgbClr val="FFFF00"/>
    <a:srgbClr val="990033"/>
    <a:srgbClr val="009900"/>
    <a:srgbClr val="FFCC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87" autoAdjust="0"/>
    <p:restoredTop sz="76080" autoAdjust="0"/>
  </p:normalViewPr>
  <p:slideViewPr>
    <p:cSldViewPr>
      <p:cViewPr varScale="1">
        <p:scale>
          <a:sx n="55" d="100"/>
          <a:sy n="55" d="100"/>
        </p:scale>
        <p:origin x="-149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926"/>
    </p:cViewPr>
  </p:sorterViewPr>
  <p:notesViewPr>
    <p:cSldViewPr>
      <p:cViewPr>
        <p:scale>
          <a:sx n="75" d="100"/>
          <a:sy n="75" d="100"/>
        </p:scale>
        <p:origin x="-1332" y="90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droberts\My%20Documents\Dell%202008\Papers\ACSM%20book\Training%20paper%20dat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CA"/>
  <c:chart>
    <c:title>
      <c:tx>
        <c:rich>
          <a:bodyPr/>
          <a:lstStyle/>
          <a:p>
            <a:pPr>
              <a:defRPr/>
            </a:pPr>
            <a:r>
              <a:rPr lang="en-US" dirty="0"/>
              <a:t>Hours worked in each heart</a:t>
            </a:r>
            <a:r>
              <a:rPr lang="en-US" baseline="0" dirty="0"/>
              <a:t> rate zone</a:t>
            </a:r>
            <a:endParaRPr lang="en-US" dirty="0"/>
          </a:p>
        </c:rich>
      </c:tx>
      <c:layout>
        <c:manualLayout>
          <c:xMode val="edge"/>
          <c:yMode val="edge"/>
          <c:x val="0.17744881205092805"/>
          <c:y val="0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'HR Fig data'!$L$33</c:f>
              <c:strCache>
                <c:ptCount val="1"/>
                <c:pt idx="0">
                  <c:v>PG Hrs worked</c:v>
                </c:pt>
              </c:strCache>
            </c:strRef>
          </c:tx>
          <c:errBars>
            <c:errBarType val="both"/>
            <c:errValType val="fixedVal"/>
            <c:val val="3.0000000000000207E-2"/>
          </c:errBars>
          <c:cat>
            <c:strRef>
              <c:f>'HR Fig data'!$K$34:$K$36</c:f>
              <c:strCache>
                <c:ptCount val="3"/>
                <c:pt idx="0">
                  <c:v>115-120</c:v>
                </c:pt>
                <c:pt idx="1">
                  <c:v>121-130</c:v>
                </c:pt>
                <c:pt idx="2">
                  <c:v>131&lt;</c:v>
                </c:pt>
              </c:strCache>
            </c:strRef>
          </c:cat>
          <c:val>
            <c:numRef>
              <c:f>'HR Fig data'!$L$34:$L$36</c:f>
              <c:numCache>
                <c:formatCode>h:mm</c:formatCode>
                <c:ptCount val="3"/>
                <c:pt idx="0">
                  <c:v>9.3750000000001027E-2</c:v>
                </c:pt>
                <c:pt idx="1">
                  <c:v>0.12847222222222202</c:v>
                </c:pt>
                <c:pt idx="2">
                  <c:v>0.11458333333333401</c:v>
                </c:pt>
              </c:numCache>
            </c:numRef>
          </c:val>
        </c:ser>
        <c:dLbls/>
        <c:axId val="95826688"/>
        <c:axId val="113446272"/>
      </c:barChart>
      <c:catAx>
        <c:axId val="958266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Heart Rate (b/min)</a:t>
                </a:r>
              </a:p>
            </c:rich>
          </c:tx>
          <c:layout/>
        </c:title>
        <c:majorTickMark val="none"/>
        <c:tickLblPos val="nextTo"/>
        <c:crossAx val="113446272"/>
        <c:crosses val="autoZero"/>
        <c:auto val="1"/>
        <c:lblAlgn val="ctr"/>
        <c:lblOffset val="100"/>
      </c:catAx>
      <c:valAx>
        <c:axId val="113446272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err="1"/>
                  <a:t>TIme</a:t>
                </a:r>
                <a:r>
                  <a:rPr lang="en-US" dirty="0"/>
                  <a:t> (</a:t>
                </a:r>
                <a:r>
                  <a:rPr lang="en-US" dirty="0" err="1"/>
                  <a:t>Hours:min</a:t>
                </a:r>
                <a:r>
                  <a:rPr lang="en-US" dirty="0"/>
                  <a:t>)</a:t>
                </a:r>
              </a:p>
            </c:rich>
          </c:tx>
          <c:layout/>
        </c:title>
        <c:numFmt formatCode="h:mm" sourceLinked="1"/>
        <c:majorTickMark val="none"/>
        <c:tickLblPos val="nextTo"/>
        <c:crossAx val="95826688"/>
        <c:crosses val="autoZero"/>
        <c:crossBetween val="between"/>
      </c:valAx>
    </c:plotArea>
    <c:plotVisOnly val="1"/>
    <c:dispBlanksAs val="gap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DAE6967-99ED-4DDE-8FA2-34E0CA606BD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xmlns="" val="3742965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C2C402-B47E-4C9A-9C8B-373154A58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89941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C273BD-8EC8-40AD-BDA0-6AF2F9F71864}" type="slidenum">
              <a:rPr lang="en-US" smtClean="0"/>
              <a:pPr/>
              <a:t>1</a:t>
            </a:fld>
            <a:endParaRPr lang="en-US" dirty="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CA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92B72-882F-40FD-B5D5-56FD7598F7D9}" type="slidenum">
              <a:rPr lang="en-US" smtClean="0"/>
              <a:pPr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3FFA56-B929-4CDE-9FC9-AE457F09E3D3}" type="slidenum">
              <a:rPr lang="en-US" smtClean="0"/>
              <a:pPr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2FF8C2-F32A-490F-89F7-88BFC7943B6D}" type="slidenum">
              <a:rPr lang="en-US" smtClean="0"/>
              <a:pPr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E8AC8C-4207-47C9-AD89-4F30B89DC293}" type="slidenum">
              <a:rPr lang="en-US" smtClean="0"/>
              <a:pPr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A0B6BB-5D6B-42D2-8FE9-110ED912C0F6}" type="slidenum">
              <a:rPr lang="en-US" smtClean="0"/>
              <a:pPr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5E3EA-01D6-460B-B265-029682B11682}" type="slidenum">
              <a:rPr lang="en-US" smtClean="0"/>
              <a:pPr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29B9C8-E7FE-460C-8716-183E09606B95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1D615-ACD9-4B47-8D6C-156C04DAE683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2C402-B47E-4C9A-9C8B-373154A584A9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C2C402-B47E-4C9A-9C8B-373154A584A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1FB49-5597-4B5C-B271-8D98315FA5FD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C0E516-43F9-4B94-A832-2D261D128EEF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ABEFF-5BBB-4E96-86C4-4BDAC7DA97B3}" type="slidenum">
              <a:rPr lang="en-US" smtClean="0"/>
              <a:pPr/>
              <a:t>28</a:t>
            </a:fld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02184E-1F8D-4A83-A5F2-19ED6588DBBA}" type="slidenum">
              <a:rPr lang="en-US" smtClean="0"/>
              <a:pPr/>
              <a:t>31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1FB49-5597-4B5C-B271-8D98315FA5FD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E47C2B-B8DC-436E-9D97-8B401F360E66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7F4DEE-2C1F-4F60-B618-4C89B137009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3CA1D0-D0DF-413F-809C-83C66ED24158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B221BF-FE31-43C1-8D0D-8D383EF540A2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43133D-5519-479C-B054-C4D196DB980C}" type="slidenum">
              <a:rPr lang="en-US" smtClean="0"/>
              <a:pPr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61D615-ACD9-4B47-8D6C-156C04DAE683}" type="slidenum">
              <a:rPr lang="en-US" smtClean="0"/>
              <a:pPr/>
              <a:t>14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326667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26668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E99F3-3194-4CAC-ABD8-22532A9BE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260350"/>
            <a:ext cx="2071687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067425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BD4E8-22EB-45CE-9AD5-4A5D3FEAF8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3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325638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25639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25640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25641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  <p:sp>
            <p:nvSpPr>
              <p:cNvPr id="325642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en-US"/>
              </a:p>
            </p:txBody>
          </p:sp>
        </p:grpSp>
        <p:sp>
          <p:nvSpPr>
            <p:cNvPr id="325643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  <p:sp>
          <p:nvSpPr>
            <p:cNvPr id="32564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defRPr/>
              </a:pPr>
              <a:endParaRPr lang="en-US"/>
            </a:p>
          </p:txBody>
        </p:sp>
      </p:grpSp>
      <p:sp>
        <p:nvSpPr>
          <p:cNvPr id="325645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95288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5646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564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6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8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Tahoma" pitchFamily="34" charset="0"/>
        <a:buChar char="̶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boxothoughts.files.wordpress.com/2007/11/gatorade-20-oz-line-up13.jpg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itbag.com.au/prod71.htm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5" name="Picture 9" descr="http://c1.ac-images.myspacecdn.com/images01/39/l_348e740738bc3e6833744eee04c4d5e4.jpg"/>
          <p:cNvPicPr>
            <a:picLocks noChangeAspect="1" noChangeArrowheads="1"/>
          </p:cNvPicPr>
          <p:nvPr/>
        </p:nvPicPr>
        <p:blipFill>
          <a:blip r:embed="rId3" cstate="print"/>
          <a:srcRect l="12111" t="7042" r="11698" b="5901"/>
          <a:stretch>
            <a:fillRect/>
          </a:stretch>
        </p:blipFill>
        <p:spPr bwMode="auto">
          <a:xfrm>
            <a:off x="4833" y="0"/>
            <a:ext cx="9144000" cy="6858000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tx1">
                          <a:lumMod val="8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tx1">
                        <a:lumMod val="8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D9D9D9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D9D9D9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778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157192"/>
            <a:ext cx="5357812" cy="785812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2000" dirty="0" smtClean="0">
                <a:solidFill>
                  <a:srgbClr val="1C1C1C"/>
                </a:solidFill>
              </a:rPr>
              <a:t>Delia Roberts, PhD, FACSM</a:t>
            </a:r>
          </a:p>
          <a:p>
            <a:pPr eaLnBrk="1" hangingPunct="1">
              <a:defRPr/>
            </a:pPr>
            <a:endParaRPr lang="en-US" b="1" dirty="0" smtClean="0"/>
          </a:p>
        </p:txBody>
      </p:sp>
      <p:pic>
        <p:nvPicPr>
          <p:cNvPr id="4100" name="Picture 5" descr="Selk-bw-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6376906"/>
            <a:ext cx="1189906" cy="481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7868" name="Rectangle 12"/>
          <p:cNvSpPr>
            <a:spLocks noChangeArrowheads="1"/>
          </p:cNvSpPr>
          <p:nvPr/>
        </p:nvSpPr>
        <p:spPr bwMode="auto">
          <a:xfrm>
            <a:off x="285750" y="285750"/>
            <a:ext cx="8501063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b">
            <a:spAutoFit/>
          </a:bodyPr>
          <a:lstStyle/>
          <a:p>
            <a:pPr eaLnBrk="0" hangingPunct="0">
              <a:defRPr/>
            </a:pPr>
            <a:r>
              <a:rPr lang="en-US" sz="3800" dirty="0">
                <a:solidFill>
                  <a:srgbClr val="EA0000"/>
                </a:solidFill>
                <a:latin typeface="+mn-lt"/>
              </a:rPr>
              <a:t>Chronic Occupational Under-Hydration: </a:t>
            </a:r>
            <a:endParaRPr lang="en-US" sz="3800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5434" y="2780928"/>
            <a:ext cx="85010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When Performance Becomes an Issue</a:t>
            </a:r>
            <a:endParaRPr lang="en-US" sz="3600" b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pPr eaLnBrk="0" hangingPunct="0">
              <a:defRPr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06871" y="3429000"/>
            <a:ext cx="8429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3600" dirty="0">
                <a:solidFill>
                  <a:schemeClr val="tx2">
                    <a:lumMod val="25000"/>
                  </a:schemeClr>
                </a:solidFill>
                <a:latin typeface="+mn-lt"/>
              </a:rPr>
              <a:t>of Health and Safety</a:t>
            </a:r>
            <a:endParaRPr lang="en-US" sz="3600" dirty="0">
              <a:latin typeface="+mn-lt"/>
            </a:endParaRPr>
          </a:p>
        </p:txBody>
      </p:sp>
      <p:pic>
        <p:nvPicPr>
          <p:cNvPr id="9" name="Picture 6" descr="fitsafelogooncle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661248"/>
            <a:ext cx="2543944" cy="760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  <p:bldP spid="8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099" name="Rectangle 3" descr="Dodson 008"/>
          <p:cNvSpPr>
            <a:spLocks noGrp="1" noChangeAspect="1" noChangeArrowheads="1"/>
          </p:cNvSpPr>
          <p:nvPr isPhoto="1"/>
        </p:nvSpPr>
        <p:spPr bwMode="auto">
          <a:xfrm>
            <a:off x="179512" y="1700808"/>
            <a:ext cx="4572000" cy="3429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4" name="Rectangle 3"/>
          <p:cNvSpPr/>
          <p:nvPr/>
        </p:nvSpPr>
        <p:spPr>
          <a:xfrm>
            <a:off x="2411760" y="404664"/>
            <a:ext cx="373531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Sweat</a:t>
            </a:r>
            <a:r>
              <a:rPr lang="en-US" sz="4400" dirty="0" smtClean="0">
                <a:latin typeface="+mj-lt"/>
              </a:rPr>
              <a:t> </a:t>
            </a:r>
            <a:r>
              <a:rPr lang="en-US" sz="4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Rates</a:t>
            </a:r>
            <a:endParaRPr lang="en-CA" sz="44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88024" y="1340768"/>
            <a:ext cx="403244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6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Highly variable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 Sweat rate</a:t>
            </a:r>
          </a:p>
          <a:p>
            <a:pPr lvl="1" eaLnBrk="0" hangingPunct="0"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 Salt content</a:t>
            </a:r>
          </a:p>
          <a:p>
            <a:pPr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 Heat adapted sweat sooner and less salty</a:t>
            </a:r>
          </a:p>
          <a:p>
            <a:pPr eaLnBrk="0" hangingPunct="0">
              <a:spcBef>
                <a:spcPts val="24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 From 0.5 – 2.5 L/hour</a:t>
            </a:r>
          </a:p>
          <a:p>
            <a:pPr eaLnBrk="0" hangingPunct="0">
              <a:spcBef>
                <a:spcPts val="1200"/>
              </a:spcBef>
              <a:buFont typeface="Arial" pitchFamily="34" charset="0"/>
              <a:buChar char="•"/>
              <a:defRPr/>
            </a:pPr>
            <a:r>
              <a:rPr lang="en-US" sz="2800" dirty="0" smtClean="0">
                <a:latin typeface="+mn-lt"/>
              </a:rPr>
              <a:t> 40 – 60 </a:t>
            </a:r>
            <a:r>
              <a:rPr lang="en-US" sz="2800" dirty="0" err="1" smtClean="0">
                <a:latin typeface="+mn-lt"/>
              </a:rPr>
              <a:t>mmol</a:t>
            </a:r>
            <a:r>
              <a:rPr lang="en-US" sz="2800" dirty="0" smtClean="0">
                <a:latin typeface="+mn-lt"/>
              </a:rPr>
              <a:t>/L Na</a:t>
            </a:r>
            <a:r>
              <a:rPr lang="en-US" sz="2800" baseline="30000" dirty="0" smtClean="0">
                <a:latin typeface="+mn-lt"/>
              </a:rPr>
              <a:t>+</a:t>
            </a:r>
            <a:endParaRPr lang="en-US" sz="2800" baseline="30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5589240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600" dirty="0">
                <a:latin typeface="+mn-lt"/>
              </a:rPr>
              <a:t> </a:t>
            </a:r>
            <a:r>
              <a:rPr lang="en-US" sz="2800" dirty="0" smtClean="0">
                <a:latin typeface="+mn-lt"/>
              </a:rPr>
              <a:t>More than 1 g salt/L sweat lost!</a:t>
            </a:r>
          </a:p>
        </p:txBody>
      </p:sp>
      <p:sp>
        <p:nvSpPr>
          <p:cNvPr id="409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Tree Planting</a:t>
            </a:r>
            <a:endParaRPr lang="en-US" dirty="0"/>
          </a:p>
        </p:txBody>
      </p:sp>
      <p:pic>
        <p:nvPicPr>
          <p:cNvPr id="10245" name="Picture 5" descr="C:\Documents and Settings\droberts\My Documents\My Pictures\Work\tree-planting\2003\DSC_1228.JPG"/>
          <p:cNvPicPr>
            <a:picLocks noChangeAspect="1" noChangeArrowheads="1"/>
          </p:cNvPicPr>
          <p:nvPr/>
        </p:nvPicPr>
        <p:blipFill>
          <a:blip r:embed="rId2" cstate="print"/>
          <a:srcRect t="22414"/>
          <a:stretch>
            <a:fillRect/>
          </a:stretch>
        </p:blipFill>
        <p:spPr bwMode="auto">
          <a:xfrm>
            <a:off x="5857875" y="3024188"/>
            <a:ext cx="3286125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2" descr="Planter in debris"/>
          <p:cNvPicPr>
            <a:picLocks noChangeAspect="1" noChangeArrowheads="1"/>
          </p:cNvPicPr>
          <p:nvPr/>
        </p:nvPicPr>
        <p:blipFill>
          <a:blip r:embed="rId3" cstate="print"/>
          <a:srcRect l="28671" t="24402" r="41930" b="23465"/>
          <a:stretch>
            <a:fillRect/>
          </a:stretch>
        </p:blipFill>
        <p:spPr bwMode="auto">
          <a:xfrm>
            <a:off x="0" y="0"/>
            <a:ext cx="25717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14625" y="1785938"/>
            <a:ext cx="57150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buFont typeface="Arial" pitchFamily="34" charset="0"/>
              <a:buChar char="•"/>
              <a:defRPr/>
            </a:pPr>
            <a:r>
              <a:rPr lang="en-US" sz="3600" dirty="0">
                <a:latin typeface="+mn-lt"/>
              </a:rPr>
              <a:t> Very strenuous work load</a:t>
            </a:r>
          </a:p>
        </p:txBody>
      </p:sp>
      <p:pic>
        <p:nvPicPr>
          <p:cNvPr id="12294" name="Picture 6" descr="C:\Documents and Settings\droberts\My Documents\My Pictures\Work\tree-planting\Girl on Hi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0313" y="3357563"/>
            <a:ext cx="537368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14688"/>
            <a:ext cx="8229600" cy="2911475"/>
          </a:xfrm>
        </p:spPr>
        <p:txBody>
          <a:bodyPr/>
          <a:lstStyle/>
          <a:p>
            <a:pPr lvl="1">
              <a:lnSpc>
                <a:spcPct val="150000"/>
              </a:lnSpc>
              <a:defRPr/>
            </a:pPr>
            <a:r>
              <a:rPr lang="en-US" dirty="0" smtClean="0"/>
              <a:t>Hike 16 km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Plant 1500 – 3000 trees/day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Carry 20 – 30% body weight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7984" y="260648"/>
            <a:ext cx="4464496" cy="2088530"/>
          </a:xfrm>
        </p:spPr>
        <p:txBody>
          <a:bodyPr/>
          <a:lstStyle/>
          <a:p>
            <a:pPr indent="-457200" algn="l">
              <a:defRPr/>
            </a:pPr>
            <a:r>
              <a:rPr lang="en-US" sz="2800" b="0" dirty="0" smtClean="0">
                <a:effectLst/>
              </a:rPr>
              <a:t>More than 6 hours above 120 beats/min</a:t>
            </a:r>
            <a:endParaRPr lang="en-US" sz="2800" b="0" dirty="0">
              <a:effectLst/>
            </a:endParaRPr>
          </a:p>
        </p:txBody>
      </p:sp>
      <p:pic>
        <p:nvPicPr>
          <p:cNvPr id="5" name="Picture 7" descr="Simon Alain with heart rate monitor"/>
          <p:cNvPicPr>
            <a:picLocks noChangeAspect="1" noChangeArrowheads="1"/>
          </p:cNvPicPr>
          <p:nvPr/>
        </p:nvPicPr>
        <p:blipFill>
          <a:blip r:embed="rId2" cstate="print"/>
          <a:srcRect l="24770" t="11032" r="26692" b="24138"/>
          <a:stretch>
            <a:fillRect/>
          </a:stretch>
        </p:blipFill>
        <p:spPr bwMode="auto">
          <a:xfrm>
            <a:off x="0" y="0"/>
            <a:ext cx="421940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Chart 7"/>
          <p:cNvGraphicFramePr/>
          <p:nvPr/>
        </p:nvGraphicFramePr>
        <p:xfrm>
          <a:off x="1643042" y="2714620"/>
          <a:ext cx="7286676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teep moderately dissected mountain slop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22697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7" name="Group 16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4077072"/>
            <a:ext cx="5616624" cy="11430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Limited Access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8308" name="Picture 4" descr="C:\Documents and Settings\droberts\My Documents\My Pictures\Work\tree-planting\2003\DSC_1573.JPG"/>
          <p:cNvPicPr>
            <a:picLocks noChangeAspect="1" noChangeArrowheads="1"/>
          </p:cNvPicPr>
          <p:nvPr/>
        </p:nvPicPr>
        <p:blipFill>
          <a:blip r:embed="rId3" cstate="print"/>
          <a:srcRect t="5333" r="8073" b="7909"/>
          <a:stretch>
            <a:fillRect/>
          </a:stretch>
        </p:blipFill>
        <p:spPr bwMode="auto">
          <a:xfrm>
            <a:off x="5724128" y="2004028"/>
            <a:ext cx="3419872" cy="4853971"/>
          </a:xfrm>
          <a:prstGeom prst="rect">
            <a:avLst/>
          </a:prstGeom>
          <a:noFill/>
        </p:spPr>
      </p:pic>
      <p:pic>
        <p:nvPicPr>
          <p:cNvPr id="98307" name="Picture 3" descr="C:\Documents and Settings\droberts\My Documents\My Pictures\Work\tree-planting\Pictures\Crummy Fu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1" y="1052737"/>
            <a:ext cx="9142399" cy="58052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 Dehydration under mild conditions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485740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23.6 ± 4.5 °C and 58.6 ± 33.6% humidity</a:t>
            </a:r>
          </a:p>
          <a:p>
            <a:pPr>
              <a:spcBef>
                <a:spcPts val="1200"/>
              </a:spcBef>
              <a:defRPr/>
            </a:pPr>
            <a:endParaRPr lang="en-US" sz="3600" dirty="0" smtClean="0"/>
          </a:p>
          <a:p>
            <a:pPr>
              <a:spcBef>
                <a:spcPts val="1200"/>
              </a:spcBef>
              <a:defRPr/>
            </a:pPr>
            <a:endParaRPr lang="en-US" sz="3600" dirty="0" smtClean="0"/>
          </a:p>
          <a:p>
            <a:pPr>
              <a:spcBef>
                <a:spcPts val="1200"/>
              </a:spcBef>
              <a:defRPr/>
            </a:pPr>
            <a:endParaRPr lang="en-US" sz="3600" dirty="0" smtClean="0"/>
          </a:p>
          <a:p>
            <a:pPr>
              <a:spcBef>
                <a:spcPts val="1200"/>
              </a:spcBef>
              <a:defRPr/>
            </a:pPr>
            <a:r>
              <a:rPr lang="en-US" sz="3600" dirty="0" smtClean="0"/>
              <a:t>Mass loss </a:t>
            </a:r>
            <a:r>
              <a:rPr lang="en-CA" sz="3600" dirty="0" smtClean="0"/>
              <a:t>-2.9 ± 1.8 %</a:t>
            </a:r>
          </a:p>
          <a:p>
            <a:pPr>
              <a:spcBef>
                <a:spcPts val="1200"/>
              </a:spcBef>
              <a:defRPr/>
            </a:pPr>
            <a:r>
              <a:rPr lang="en-US" sz="3600" dirty="0" smtClean="0"/>
              <a:t>With the consumption of </a:t>
            </a:r>
            <a:r>
              <a:rPr lang="en-CA" sz="4000" b="1" dirty="0" smtClean="0">
                <a:solidFill>
                  <a:srgbClr val="FF0000"/>
                </a:solidFill>
              </a:rPr>
              <a:t>4.2</a:t>
            </a:r>
            <a:r>
              <a:rPr lang="en-CA" sz="3600" dirty="0" smtClean="0"/>
              <a:t> ± 1.7 </a:t>
            </a:r>
            <a:r>
              <a:rPr lang="en-US" sz="3600" dirty="0" smtClean="0"/>
              <a:t>L fluid!</a:t>
            </a:r>
          </a:p>
          <a:p>
            <a:pPr>
              <a:defRPr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7" name="Group 16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8434" name="Picture 19" descr="110-1043_IM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0" y="1524000"/>
            <a:ext cx="4000500" cy="5334000"/>
          </a:xfrm>
          <a:prstGeom prst="rect">
            <a:avLst/>
          </a:prstGeom>
          <a:noFill/>
          <a:ln w="476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Timber Harvesting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313" y="1988840"/>
            <a:ext cx="8929687" cy="4137323"/>
          </a:xfrm>
        </p:spPr>
        <p:txBody>
          <a:bodyPr/>
          <a:lstStyle/>
          <a:p>
            <a:pPr>
              <a:defRPr/>
            </a:pPr>
            <a:r>
              <a:rPr lang="en-US" sz="3600" dirty="0" smtClean="0"/>
              <a:t>High work rate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CA" dirty="0" smtClean="0"/>
              <a:t> 213 ± 67 kcal/hr</a:t>
            </a:r>
            <a:endParaRPr lang="en-US" dirty="0" smtClean="0"/>
          </a:p>
          <a:p>
            <a:pPr lvl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CA" dirty="0" smtClean="0"/>
              <a:t>3.7 ± 3.0 hr  at &gt; 40% VO</a:t>
            </a:r>
            <a:r>
              <a:rPr lang="en-CA" baseline="-25000" dirty="0" smtClean="0"/>
              <a:t>2</a:t>
            </a:r>
            <a:r>
              <a:rPr lang="en-CA" dirty="0" smtClean="0"/>
              <a:t>max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8442" name="Picture 10" descr="http://www.forestnet.com/archives/Feb_04/pics/faller2.jpg"/>
          <p:cNvPicPr>
            <a:picLocks noChangeAspect="1" noChangeArrowheads="1"/>
          </p:cNvPicPr>
          <p:nvPr/>
        </p:nvPicPr>
        <p:blipFill>
          <a:blip r:embed="rId3" cstate="print"/>
          <a:srcRect t="5193" b="10683"/>
          <a:stretch>
            <a:fillRect/>
          </a:stretch>
        </p:blipFill>
        <p:spPr bwMode="auto">
          <a:xfrm>
            <a:off x="0" y="2357438"/>
            <a:ext cx="3586163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8" descr="C:\Documents and Settings\droberts\My Documents\My Pictures\Work\Logging\2005_08_18\IMG_0015.JPG"/>
          <p:cNvPicPr>
            <a:picLocks noChangeAspect="1" noChangeArrowheads="1"/>
          </p:cNvPicPr>
          <p:nvPr/>
        </p:nvPicPr>
        <p:blipFill>
          <a:blip r:embed="rId4" cstate="print"/>
          <a:srcRect l="9573" r="27521"/>
          <a:stretch>
            <a:fillRect/>
          </a:stretch>
        </p:blipFill>
        <p:spPr bwMode="auto">
          <a:xfrm>
            <a:off x="5000625" y="1357313"/>
            <a:ext cx="4143375" cy="493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Formula for </a:t>
            </a:r>
            <a:r>
              <a:rPr lang="en-US" sz="4000" dirty="0" err="1" smtClean="0"/>
              <a:t>Hypohydration</a:t>
            </a:r>
            <a:endParaRPr lang="en-US" sz="400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71500" y="1357313"/>
            <a:ext cx="7286625" cy="4525962"/>
          </a:xfrm>
        </p:spPr>
        <p:txBody>
          <a:bodyPr/>
          <a:lstStyle/>
          <a:p>
            <a:pPr>
              <a:lnSpc>
                <a:spcPct val="200000"/>
              </a:lnSpc>
              <a:defRPr/>
            </a:pPr>
            <a:r>
              <a:rPr lang="en-US" sz="3600" dirty="0" smtClean="0"/>
              <a:t>PPE</a:t>
            </a:r>
          </a:p>
          <a:p>
            <a:pPr>
              <a:lnSpc>
                <a:spcPct val="200000"/>
              </a:lnSpc>
              <a:defRPr/>
            </a:pPr>
            <a:r>
              <a:rPr lang="en-US" sz="3600" dirty="0" smtClean="0"/>
              <a:t>Restricted access to fluid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482" name="Picture 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0226" r="15096"/>
          <a:stretch>
            <a:fillRect/>
          </a:stretch>
        </p:blipFill>
        <p:spPr>
          <a:xfrm>
            <a:off x="4143375" y="3286125"/>
            <a:ext cx="5000625" cy="357187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85750" y="785813"/>
            <a:ext cx="8572500" cy="4883150"/>
          </a:xfrm>
        </p:spPr>
        <p:txBody>
          <a:bodyPr/>
          <a:lstStyle/>
          <a:p>
            <a:pPr>
              <a:spcBef>
                <a:spcPts val="1200"/>
              </a:spcBef>
              <a:defRPr/>
            </a:pPr>
            <a:r>
              <a:rPr lang="en-CA" sz="3200" dirty="0" smtClean="0"/>
              <a:t>Ambient  conditions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8625" y="1643063"/>
          <a:ext cx="8715403" cy="1571636"/>
        </p:xfrm>
        <a:graphic>
          <a:graphicData uri="http://schemas.openxmlformats.org/drawingml/2006/table">
            <a:tbl>
              <a:tblPr/>
              <a:tblGrid>
                <a:gridCol w="3214710"/>
                <a:gridCol w="1785950"/>
                <a:gridCol w="1714512"/>
                <a:gridCol w="2000231"/>
              </a:tblGrid>
              <a:tr h="54025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 Mean ± SD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June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+mn-lt"/>
                        </a:rPr>
                        <a:t>July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+mn-lt"/>
                        </a:rPr>
                        <a:t>August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5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Ambient </a:t>
                      </a:r>
                      <a:r>
                        <a:rPr lang="en-US" sz="2400" b="0" i="0" u="none" strike="noStrike" dirty="0" smtClean="0">
                          <a:latin typeface="+mn-lt"/>
                        </a:rPr>
                        <a:t>Temp </a:t>
                      </a:r>
                      <a:r>
                        <a:rPr lang="en-US" sz="2400" b="0" i="0" u="none" strike="noStrike" dirty="0">
                          <a:latin typeface="+mn-lt"/>
                        </a:rPr>
                        <a:t>(ºC)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+mn-lt"/>
                        </a:rPr>
                        <a:t>9.0 ± 2.4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+mn-lt"/>
                        </a:rPr>
                        <a:t>16.4 ± 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>
                          <a:latin typeface="+mn-lt"/>
                        </a:rPr>
                        <a:t>13.1 ± 1.8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1569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Relative Humidity (%)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79.6 ± 7.6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82.1 ± 7.8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>
                          <a:latin typeface="+mn-lt"/>
                        </a:rPr>
                        <a:t>74.3±7.5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7415" name="Picture 7" descr="C:\Documents and Settings\droberts\My Documents\My Pictures\Work\Logging\110-1039_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4" t="4281" r="12597"/>
          <a:stretch>
            <a:fillRect/>
          </a:stretch>
        </p:blipFill>
        <p:spPr bwMode="auto">
          <a:xfrm>
            <a:off x="428625" y="3143250"/>
            <a:ext cx="4643438" cy="347345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Fluid Balance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50" cy="4525963"/>
          </a:xfrm>
        </p:spPr>
        <p:txBody>
          <a:bodyPr/>
          <a:lstStyle/>
          <a:p>
            <a:pPr algn="r">
              <a:lnSpc>
                <a:spcPct val="250000"/>
              </a:lnSpc>
              <a:defRPr/>
            </a:pPr>
            <a:r>
              <a:rPr lang="en-US" dirty="0" smtClean="0"/>
              <a:t>Body Mass Loss</a:t>
            </a:r>
          </a:p>
          <a:p>
            <a:pPr lvl="1" algn="r">
              <a:defRPr/>
            </a:pPr>
            <a:r>
              <a:rPr lang="en-US" dirty="0" smtClean="0"/>
              <a:t>June 	2.1 ± 1.0%</a:t>
            </a:r>
          </a:p>
          <a:p>
            <a:pPr lvl="1" algn="r">
              <a:defRPr/>
            </a:pPr>
            <a:r>
              <a:rPr lang="en-US" dirty="0" smtClean="0"/>
              <a:t>July 	2.1 ± 0.9%</a:t>
            </a:r>
          </a:p>
          <a:p>
            <a:pPr lvl="1" algn="r">
              <a:defRPr/>
            </a:pPr>
            <a:r>
              <a:rPr lang="en-US" dirty="0" smtClean="0"/>
              <a:t>Aug 	1.7 ± 0.7%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54" t="4281" r="12597"/>
          <a:stretch>
            <a:fillRect/>
          </a:stretch>
        </p:blipFill>
        <p:spPr bwMode="auto">
          <a:xfrm>
            <a:off x="467544" y="1412776"/>
            <a:ext cx="8215313" cy="520065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3554" name="Picture 326" descr="unicorn top slope 2"/>
          <p:cNvPicPr>
            <a:picLocks noChangeAspect="1" noChangeArrowheads="1"/>
          </p:cNvPicPr>
          <p:nvPr/>
        </p:nvPicPr>
        <p:blipFill>
          <a:blip r:embed="rId3" cstate="print"/>
          <a:srcRect t="2574" b="6961"/>
          <a:stretch>
            <a:fillRect/>
          </a:stretch>
        </p:blipFill>
        <p:spPr bwMode="auto">
          <a:xfrm>
            <a:off x="4179888" y="3286125"/>
            <a:ext cx="4964112" cy="3571875"/>
          </a:xfrm>
          <a:prstGeom prst="rect">
            <a:avLst/>
          </a:prstGeom>
          <a:solidFill>
            <a:srgbClr val="99CCFF">
              <a:alpha val="54901"/>
            </a:srgbClr>
          </a:solidFill>
          <a:ln w="9525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Winter Mountain Guides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Low ambient temperatures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Low humidity/altitude</a:t>
            </a:r>
          </a:p>
          <a:p>
            <a:pPr>
              <a:lnSpc>
                <a:spcPct val="150000"/>
              </a:lnSpc>
              <a:defRPr/>
            </a:pPr>
            <a:r>
              <a:rPr lang="en-US" dirty="0" smtClean="0"/>
              <a:t>Limited access to fluids</a:t>
            </a:r>
          </a:p>
          <a:p>
            <a:pPr>
              <a:buFontTx/>
              <a:buNone/>
              <a:defRPr/>
            </a:pPr>
            <a:endParaRPr lang="en-US" dirty="0" smtClean="0"/>
          </a:p>
          <a:p>
            <a:pPr>
              <a:buFontTx/>
              <a:buNone/>
              <a:defRPr/>
            </a:pPr>
            <a:endParaRPr lang="en-US" dirty="0"/>
          </a:p>
        </p:txBody>
      </p:sp>
      <p:pic>
        <p:nvPicPr>
          <p:cNvPr id="25607" name="Picture 7" descr="C:\Documents and Settings\droberts\My Documents\My Pictures\Skiing\CMH\Galena\KO helicop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600"/>
            <a:ext cx="3251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7" name="Group 6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Hydration and Performance</a:t>
            </a:r>
            <a:endParaRPr lang="en-US" dirty="0"/>
          </a:p>
        </p:txBody>
      </p:sp>
      <p:pic>
        <p:nvPicPr>
          <p:cNvPr id="5126" name="Picture 6" descr="C:\Documents and Settings\droberts\My Documents\My Pictures\Andy\President Freeland hunting Snow Sharks.JPG"/>
          <p:cNvPicPr>
            <a:picLocks noChangeAspect="1" noChangeArrowheads="1"/>
          </p:cNvPicPr>
          <p:nvPr/>
        </p:nvPicPr>
        <p:blipFill>
          <a:blip r:embed="rId3" cstate="print"/>
          <a:srcRect b="17143"/>
          <a:stretch>
            <a:fillRect/>
          </a:stretch>
        </p:blipFill>
        <p:spPr bwMode="auto">
          <a:xfrm>
            <a:off x="5868144" y="2803545"/>
            <a:ext cx="3275855" cy="4054455"/>
          </a:xfrm>
          <a:prstGeom prst="rect">
            <a:avLst/>
          </a:prstGeom>
          <a:noFill/>
        </p:spPr>
      </p:pic>
      <p:pic>
        <p:nvPicPr>
          <p:cNvPr id="48130" name="Picture 2" descr="http://mtobikes.com/wp-content/mountain-biker-in-valley.jpg"/>
          <p:cNvPicPr>
            <a:picLocks noChangeAspect="1" noChangeArrowheads="1"/>
          </p:cNvPicPr>
          <p:nvPr/>
        </p:nvPicPr>
        <p:blipFill>
          <a:blip r:embed="rId4" cstate="print"/>
          <a:srcRect l="10172" t="14720" r="4620" b="15226"/>
          <a:stretch>
            <a:fillRect/>
          </a:stretch>
        </p:blipFill>
        <p:spPr bwMode="auto">
          <a:xfrm>
            <a:off x="5759624" y="2780928"/>
            <a:ext cx="3384376" cy="4077072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600" dirty="0" smtClean="0"/>
              <a:t>Strong link established in sport</a:t>
            </a:r>
          </a:p>
          <a:p>
            <a:pPr>
              <a:spcBef>
                <a:spcPts val="1800"/>
              </a:spcBef>
              <a:defRPr/>
            </a:pPr>
            <a:r>
              <a:rPr lang="en-US" sz="2600" dirty="0" smtClean="0"/>
              <a:t>Performance impacted with only 2% loss body mass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200" dirty="0" smtClean="0"/>
              <a:t>80 kg male = 1.6 kg loss</a:t>
            </a:r>
          </a:p>
          <a:p>
            <a:pPr lvl="1">
              <a:spcBef>
                <a:spcPts val="1200"/>
              </a:spcBef>
              <a:defRPr/>
            </a:pPr>
            <a:r>
              <a:rPr lang="en-US" sz="2200" dirty="0" smtClean="0"/>
              <a:t>60 kg female = 1.2 kg loss</a:t>
            </a:r>
          </a:p>
          <a:p>
            <a:pPr>
              <a:spcBef>
                <a:spcPts val="1800"/>
              </a:spcBef>
              <a:defRPr/>
            </a:pPr>
            <a:endParaRPr lang="en-US" sz="2600" dirty="0" smtClean="0"/>
          </a:p>
          <a:p>
            <a:pPr>
              <a:defRPr/>
            </a:pPr>
            <a:r>
              <a:rPr lang="en-US" sz="3000" dirty="0" smtClean="0"/>
              <a:t>Physical</a:t>
            </a:r>
          </a:p>
          <a:p>
            <a:pPr lvl="1">
              <a:defRPr/>
            </a:pPr>
            <a:r>
              <a:rPr lang="en-US" sz="2600" dirty="0" smtClean="0"/>
              <a:t>Time to exhaustion was reduced by 8% at 20</a:t>
            </a:r>
            <a:r>
              <a:rPr lang="en-US" sz="2600" dirty="0" smtClean="0">
                <a:sym typeface="Symbol"/>
              </a:rPr>
              <a:t>C</a:t>
            </a:r>
          </a:p>
          <a:p>
            <a:pPr lvl="1">
              <a:defRPr/>
            </a:pPr>
            <a:endParaRPr lang="en-US" sz="2600" dirty="0" smtClean="0"/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1" name="Group 20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CA" dirty="0" smtClean="0"/>
              <a:t>6335 ± 558 m/day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CA" dirty="0" smtClean="0"/>
              <a:t>load/unload 2580 ± 670 kg of skis/day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CA" dirty="0" smtClean="0"/>
              <a:t>average daily heart rate 102 ± 13 </a:t>
            </a:r>
            <a:r>
              <a:rPr lang="en-CA" dirty="0" err="1" smtClean="0"/>
              <a:t>bpm</a:t>
            </a:r>
            <a:endParaRPr lang="en-CA" dirty="0" smtClean="0"/>
          </a:p>
          <a:p>
            <a:pPr eaLnBrk="1" hangingPunct="1">
              <a:lnSpc>
                <a:spcPct val="150000"/>
              </a:lnSpc>
              <a:defRPr/>
            </a:pPr>
            <a:r>
              <a:rPr lang="en-CA" dirty="0" smtClean="0"/>
              <a:t>118 ± 49 min at intensities &gt;40% VO</a:t>
            </a:r>
            <a:r>
              <a:rPr lang="en-CA" baseline="-25000" dirty="0" smtClean="0"/>
              <a:t>2</a:t>
            </a:r>
            <a:r>
              <a:rPr lang="en-CA" dirty="0" smtClean="0"/>
              <a:t>max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en-CA" dirty="0" smtClean="0"/>
              <a:t>8.4 ± 10.6 min/day at &gt;140 </a:t>
            </a:r>
            <a:r>
              <a:rPr lang="en-CA" dirty="0" err="1" smtClean="0"/>
              <a:t>bpm</a:t>
            </a:r>
            <a:endParaRPr lang="en-US" dirty="0" smtClean="0"/>
          </a:p>
          <a:p>
            <a:pPr algn="r" eaLnBrk="1" hangingPunct="1">
              <a:defRPr/>
            </a:pPr>
            <a:endParaRPr lang="en-US" dirty="0" smtClean="0"/>
          </a:p>
        </p:txBody>
      </p:sp>
      <p:sp>
        <p:nvSpPr>
          <p:cNvPr id="502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95288" y="260350"/>
            <a:ext cx="79629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Workload</a:t>
            </a:r>
          </a:p>
        </p:txBody>
      </p:sp>
      <p:pic>
        <p:nvPicPr>
          <p:cNvPr id="6" name="Picture 8" descr="C:\Documents and Settings\droberts\My Documents\My Pictures\Skiing\CMH\Galena\Run of the Century Adamants.jpg"/>
          <p:cNvPicPr>
            <a:picLocks noChangeAspect="1" noChangeArrowheads="1"/>
          </p:cNvPicPr>
          <p:nvPr/>
        </p:nvPicPr>
        <p:blipFill>
          <a:blip r:embed="rId3" cstate="print"/>
          <a:srcRect b="3278"/>
          <a:stretch>
            <a:fillRect/>
          </a:stretch>
        </p:blipFill>
        <p:spPr bwMode="auto">
          <a:xfrm>
            <a:off x="6219825" y="0"/>
            <a:ext cx="2924175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14313" y="428625"/>
            <a:ext cx="30718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4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Moderate</a:t>
            </a:r>
          </a:p>
        </p:txBody>
      </p:sp>
      <p:pic>
        <p:nvPicPr>
          <p:cNvPr id="24584" name="Picture 8" descr="C:\Documents and Settings\droberts\My Documents\My Pictures\Skiing\CMH\Pile of skis.JPG"/>
          <p:cNvPicPr>
            <a:picLocks noChangeAspect="1" noChangeArrowheads="1"/>
          </p:cNvPicPr>
          <p:nvPr/>
        </p:nvPicPr>
        <p:blipFill>
          <a:blip r:embed="rId4" cstate="print"/>
          <a:srcRect l="5882" t="9811" b="7841"/>
          <a:stretch>
            <a:fillRect/>
          </a:stretch>
        </p:blipFill>
        <p:spPr bwMode="auto">
          <a:xfrm>
            <a:off x="0" y="3857625"/>
            <a:ext cx="45720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9" descr="http://www.carlscofield.com/images/photos/winter/002----Powder-Ski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8625"/>
            <a:ext cx="6742113" cy="449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7" name="Group 16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Voluntary Dehydration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defTabSz="4591050">
              <a:lnSpc>
                <a:spcPct val="150000"/>
              </a:lnSpc>
              <a:defRPr/>
            </a:pPr>
            <a:r>
              <a:rPr lang="en-CA" dirty="0" smtClean="0"/>
              <a:t>Mean daily loss:  1.5 ± 1.0% body mass </a:t>
            </a:r>
          </a:p>
          <a:p>
            <a:pPr lvl="1" defTabSz="4591050">
              <a:defRPr/>
            </a:pPr>
            <a:r>
              <a:rPr lang="en-CA" dirty="0" smtClean="0"/>
              <a:t>50% of guides lost </a:t>
            </a:r>
            <a:r>
              <a:rPr lang="en-CA" dirty="0" smtClean="0">
                <a:cs typeface="Arial" charset="0"/>
              </a:rPr>
              <a:t>≥</a:t>
            </a:r>
            <a:r>
              <a:rPr lang="en-CA" dirty="0" smtClean="0"/>
              <a:t>2% body mass</a:t>
            </a:r>
          </a:p>
          <a:p>
            <a:pPr defTabSz="4591050">
              <a:lnSpc>
                <a:spcPct val="150000"/>
              </a:lnSpc>
              <a:spcBef>
                <a:spcPts val="3600"/>
              </a:spcBef>
              <a:defRPr/>
            </a:pPr>
            <a:r>
              <a:rPr lang="en-CA" dirty="0" smtClean="0"/>
              <a:t>Mean daily fluid intake:  1.2 ± 0.6 L</a:t>
            </a:r>
          </a:p>
          <a:p>
            <a:pPr lvl="1" defTabSz="4591050">
              <a:defRPr/>
            </a:pPr>
            <a:r>
              <a:rPr lang="en-CA" dirty="0" smtClean="0"/>
              <a:t>41% of individuals consumed less than 1.0 L</a:t>
            </a:r>
          </a:p>
          <a:p>
            <a:pPr marL="342900" lvl="1" indent="-342900" defTabSz="4591050">
              <a:spcBef>
                <a:spcPts val="3600"/>
              </a:spcBef>
              <a:buFontTx/>
              <a:buChar char="•"/>
              <a:defRPr/>
            </a:pPr>
            <a:r>
              <a:rPr lang="en-CA" dirty="0" smtClean="0"/>
              <a:t>Impaired vigilance and decision making</a:t>
            </a:r>
            <a:r>
              <a:rPr lang="en-CA" sz="1800" dirty="0" smtClean="0"/>
              <a:t>             </a:t>
            </a:r>
          </a:p>
          <a:p>
            <a:pPr defTabSz="4591050">
              <a:spcBef>
                <a:spcPts val="1200"/>
              </a:spcBef>
              <a:defRPr/>
            </a:pPr>
            <a:endParaRPr lang="en-CA" dirty="0" smtClean="0"/>
          </a:p>
          <a:p>
            <a:pPr defTabSz="4591050">
              <a:lnSpc>
                <a:spcPct val="150000"/>
              </a:lnSpc>
              <a:defRPr/>
            </a:pPr>
            <a:endParaRPr lang="en-CA" b="1" dirty="0" smtClean="0"/>
          </a:p>
          <a:p>
            <a:pPr defTabSz="4591050">
              <a:lnSpc>
                <a:spcPct val="200000"/>
              </a:lnSpc>
              <a:buFontTx/>
              <a:buNone/>
              <a:defRPr/>
            </a:pPr>
            <a:endParaRPr lang="en-US" dirty="0"/>
          </a:p>
        </p:txBody>
      </p:sp>
      <p:pic>
        <p:nvPicPr>
          <p:cNvPr id="4" name="Picture 8" descr="http://nsidc.org/pubs/notes/24/avalanche.gif"/>
          <p:cNvPicPr>
            <a:picLocks noChangeAspect="1" noChangeArrowheads="1"/>
          </p:cNvPicPr>
          <p:nvPr/>
        </p:nvPicPr>
        <p:blipFill>
          <a:blip r:embed="rId3" cstate="print"/>
          <a:srcRect t="14941" b="6139"/>
          <a:stretch>
            <a:fillRect/>
          </a:stretch>
        </p:blipFill>
        <p:spPr bwMode="auto">
          <a:xfrm>
            <a:off x="467544" y="0"/>
            <a:ext cx="807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60350"/>
            <a:ext cx="6105525" cy="11430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Helicopter Pilots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Dry cold environment</a:t>
            </a:r>
          </a:p>
          <a:p>
            <a:pPr>
              <a:defRPr/>
            </a:pPr>
            <a:r>
              <a:rPr lang="en-US" dirty="0" smtClean="0"/>
              <a:t>Limited access</a:t>
            </a:r>
          </a:p>
          <a:p>
            <a:pPr>
              <a:defRPr/>
            </a:pPr>
            <a:r>
              <a:rPr lang="en-US" dirty="0" smtClean="0"/>
              <a:t>Voluntary dehydration</a:t>
            </a:r>
            <a:endParaRPr lang="en-US" dirty="0"/>
          </a:p>
        </p:txBody>
      </p:sp>
      <p:pic>
        <p:nvPicPr>
          <p:cNvPr id="4" name="Picture 29" descr="IMG_004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429000"/>
            <a:ext cx="457325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C:\Documents and Settings\droberts\My Documents\My Pictures\Skiing\CMH\2005_12_29\IMG_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913" y="0"/>
            <a:ext cx="2732087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57375" y="4214813"/>
            <a:ext cx="700087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2800" dirty="0">
                <a:latin typeface="+mn-lt"/>
              </a:rPr>
              <a:t>Pre to post work </a:t>
            </a:r>
            <a:r>
              <a:rPr lang="en-US" sz="2800" dirty="0">
                <a:latin typeface="+mn-lt"/>
                <a:sym typeface="Symbol"/>
              </a:rPr>
              <a:t> body </a:t>
            </a:r>
            <a:r>
              <a:rPr lang="en-US" sz="2800" dirty="0">
                <a:latin typeface="+mn-lt"/>
              </a:rPr>
              <a:t>mass:</a:t>
            </a:r>
          </a:p>
          <a:p>
            <a:pPr eaLnBrk="0" hangingPunct="0">
              <a:defRPr/>
            </a:pPr>
            <a:r>
              <a:rPr lang="en-US" sz="2800" dirty="0">
                <a:latin typeface="+mn-lt"/>
              </a:rPr>
              <a:t>30% of pilots lost </a:t>
            </a:r>
            <a:r>
              <a:rPr lang="en-CA" sz="2800" dirty="0">
                <a:latin typeface="+mn-lt"/>
              </a:rPr>
              <a:t>2.4 ± 0.6%</a:t>
            </a:r>
            <a:endParaRPr lang="en-US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6390" name="Picture 6" descr="C:\Documents and Settings\droberts\My Documents\My Pictures\Work\tree-planting\2003\DSC_12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985" y="2564904"/>
            <a:ext cx="2855015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4000" dirty="0" smtClean="0"/>
              <a:t> What should planters drink?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Beverages with some particulates are absorbed faster and are retained better than water</a:t>
            </a:r>
          </a:p>
        </p:txBody>
      </p:sp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996952"/>
            <a:ext cx="5040561" cy="3159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3 </a:t>
            </a:r>
            <a:r>
              <a:rPr lang="en-CA" dirty="0" err="1" smtClean="0"/>
              <a:t>mEq</a:t>
            </a:r>
            <a:r>
              <a:rPr lang="en-CA" dirty="0" smtClean="0"/>
              <a:t>/L potassium</a:t>
            </a:r>
          </a:p>
          <a:p>
            <a:r>
              <a:rPr lang="en-CA" dirty="0" smtClean="0"/>
              <a:t>18 </a:t>
            </a:r>
            <a:r>
              <a:rPr lang="en-CA" dirty="0" err="1" smtClean="0"/>
              <a:t>mEq</a:t>
            </a:r>
            <a:r>
              <a:rPr lang="en-CA" dirty="0" smtClean="0"/>
              <a:t>/L sodium</a:t>
            </a:r>
          </a:p>
          <a:p>
            <a:r>
              <a:rPr lang="en-CA" dirty="0" smtClean="0"/>
              <a:t>6 -10% carbohydrate</a:t>
            </a:r>
          </a:p>
          <a:p>
            <a:r>
              <a:rPr lang="en-US" dirty="0" smtClean="0"/>
              <a:t>Protein??</a:t>
            </a:r>
            <a:endParaRPr lang="en-CA" dirty="0" smtClean="0"/>
          </a:p>
          <a:p>
            <a:endParaRPr lang="en-US" dirty="0" smtClean="0"/>
          </a:p>
          <a:p>
            <a:r>
              <a:rPr lang="en-US" dirty="0" smtClean="0"/>
              <a:t>Per </a:t>
            </a:r>
            <a:r>
              <a:rPr lang="en-US" dirty="0" err="1" smtClean="0"/>
              <a:t>litre</a:t>
            </a:r>
            <a:r>
              <a:rPr lang="en-US" dirty="0" smtClean="0"/>
              <a:t> of water:</a:t>
            </a:r>
          </a:p>
          <a:p>
            <a:pPr lvl="1"/>
            <a:r>
              <a:rPr lang="en-US" dirty="0" smtClean="0"/>
              <a:t>60 gm or ¼ cup sugar</a:t>
            </a:r>
          </a:p>
          <a:p>
            <a:pPr lvl="1"/>
            <a:r>
              <a:rPr lang="en-US" dirty="0" smtClean="0"/>
              <a:t>0.5 ml or 1/8 tsp salt</a:t>
            </a:r>
          </a:p>
          <a:p>
            <a:pPr lvl="1"/>
            <a:r>
              <a:rPr lang="en-US" dirty="0" smtClean="0"/>
              <a:t>Pinch of potassium chloride</a:t>
            </a:r>
          </a:p>
          <a:p>
            <a:endParaRPr lang="en-CA" dirty="0"/>
          </a:p>
        </p:txBody>
      </p:sp>
      <p:pic>
        <p:nvPicPr>
          <p:cNvPr id="1026" name="Picture 2" descr="See full size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412776"/>
            <a:ext cx="2401467" cy="2088232"/>
          </a:xfrm>
          <a:prstGeom prst="rect">
            <a:avLst/>
          </a:prstGeom>
          <a:noFill/>
        </p:spPr>
      </p:pic>
      <p:pic>
        <p:nvPicPr>
          <p:cNvPr id="1028" name="Picture 4" descr="http://blog.syracuse.com/healthfitness/2007/08/medium_accelera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068960"/>
            <a:ext cx="2286000" cy="2209800"/>
          </a:xfrm>
          <a:prstGeom prst="rect">
            <a:avLst/>
          </a:prstGeom>
          <a:noFill/>
        </p:spPr>
      </p:pic>
      <p:pic>
        <p:nvPicPr>
          <p:cNvPr id="1030" name="Picture 6" descr="http://1.bp.blogspot.com/_-Zs9OLY4kH8/TNiSRzgLDAI/AAAAAAAABDw/X9qf6Sgqvuo/s1600/orange-juic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283" y="1268760"/>
            <a:ext cx="4063717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2050" name="Picture 2" descr="http://www.rd.ca/cms/images/image/Main_Salt_291_20100818-112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25" y="4086225"/>
            <a:ext cx="2771775" cy="2771775"/>
          </a:xfrm>
          <a:prstGeom prst="rect">
            <a:avLst/>
          </a:prstGeom>
          <a:noFill/>
        </p:spPr>
      </p:pic>
      <p:pic>
        <p:nvPicPr>
          <p:cNvPr id="2054" name="Picture 6" descr="http://www.volstate.edu/HSCenterOfEmphasis/images/imag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0" y="1857375"/>
            <a:ext cx="3333750" cy="5000625"/>
          </a:xfrm>
          <a:prstGeom prst="rect">
            <a:avLst/>
          </a:prstGeom>
          <a:noFill/>
        </p:spPr>
      </p:pic>
      <p:pic>
        <p:nvPicPr>
          <p:cNvPr id="12290" name="Picture 2" descr="http://www.padremurphys.com/images/nach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0"/>
            <a:ext cx="6588224" cy="46495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en-US" dirty="0" err="1" smtClean="0"/>
              <a:t>Hyponatremia</a:t>
            </a:r>
            <a:r>
              <a:rPr lang="en-US" dirty="0" smtClean="0"/>
              <a:t>                                                                   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525963"/>
          </a:xfrm>
        </p:spPr>
        <p:txBody>
          <a:bodyPr/>
          <a:lstStyle/>
          <a:p>
            <a:r>
              <a:rPr lang="en-US" sz="2800" dirty="0" smtClean="0"/>
              <a:t>When sweat rates are high a significant amount of salt can be lost</a:t>
            </a:r>
          </a:p>
          <a:p>
            <a:pPr lvl="1"/>
            <a:r>
              <a:rPr lang="en-US" sz="2400" dirty="0" smtClean="0"/>
              <a:t>Visible residue on dark clothing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If fluid is replaced without salt then cells cannot maintain their chemical or electrical balance</a:t>
            </a:r>
          </a:p>
          <a:p>
            <a:pPr lvl="1"/>
            <a:r>
              <a:rPr lang="en-US" sz="2400" dirty="0" smtClean="0"/>
              <a:t>Same effect as over dilution</a:t>
            </a:r>
          </a:p>
          <a:p>
            <a:pPr>
              <a:spcBef>
                <a:spcPts val="2400"/>
              </a:spcBef>
            </a:pPr>
            <a:r>
              <a:rPr lang="en-US" sz="2800" dirty="0" smtClean="0"/>
              <a:t>Planters consumed an average of 8 gm sodium/day from dietary sources</a:t>
            </a:r>
          </a:p>
          <a:p>
            <a:pPr lvl="1">
              <a:spcBef>
                <a:spcPts val="1200"/>
              </a:spcBef>
            </a:pPr>
            <a:r>
              <a:rPr lang="en-US" sz="2400" dirty="0" smtClean="0"/>
              <a:t>No additional sodium is necessary</a:t>
            </a:r>
            <a:endParaRPr lang="en-CA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6" name="Picture 6" descr="C:\Documents and Settings\droberts\My Documents\My Pictures\Work\tree-planting\2003\DSC_1361.JPG"/>
          <p:cNvPicPr>
            <a:picLocks noChangeAspect="1" noChangeArrowheads="1"/>
          </p:cNvPicPr>
          <p:nvPr/>
        </p:nvPicPr>
        <p:blipFill>
          <a:blip r:embed="rId3" cstate="print"/>
          <a:srcRect l="10971" r="6068"/>
          <a:stretch>
            <a:fillRect/>
          </a:stretch>
        </p:blipFill>
        <p:spPr bwMode="auto">
          <a:xfrm>
            <a:off x="6215063" y="1196752"/>
            <a:ext cx="2928937" cy="531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 descr="http://pbrtc-blog.com/wp-content/uploads/2008/05/pbrtc-fire-training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144161"/>
            <a:ext cx="4644008" cy="371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Pattern of Consumption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435280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PPE and restricted access </a:t>
            </a:r>
            <a:r>
              <a:rPr lang="en-US" dirty="0" smtClean="0">
                <a:sym typeface="Symbol"/>
              </a:rPr>
              <a:t></a:t>
            </a:r>
            <a:r>
              <a:rPr lang="en-US" dirty="0" smtClean="0"/>
              <a:t> </a:t>
            </a:r>
          </a:p>
          <a:p>
            <a:pPr lvl="1">
              <a:defRPr/>
            </a:pPr>
            <a:r>
              <a:rPr lang="en-US" dirty="0" smtClean="0"/>
              <a:t>consumption is by bolus</a:t>
            </a:r>
          </a:p>
          <a:p>
            <a:pPr>
              <a:lnSpc>
                <a:spcPct val="150000"/>
              </a:lnSpc>
              <a:spcBef>
                <a:spcPts val="2400"/>
              </a:spcBef>
              <a:defRPr/>
            </a:pPr>
            <a:r>
              <a:rPr lang="en-US" dirty="0" smtClean="0"/>
              <a:t>Replace lost volume within 1 hr</a:t>
            </a:r>
            <a:r>
              <a:rPr lang="en-US" dirty="0" smtClean="0">
                <a:sym typeface="Symbol"/>
              </a:rPr>
              <a:t> 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Only 55% of fluid consumed is retained</a:t>
            </a:r>
          </a:p>
          <a:p>
            <a:pPr>
              <a:lnSpc>
                <a:spcPct val="150000"/>
              </a:lnSpc>
              <a:spcBef>
                <a:spcPts val="2400"/>
              </a:spcBef>
              <a:defRPr/>
            </a:pPr>
            <a:r>
              <a:rPr lang="en-US" dirty="0" smtClean="0"/>
              <a:t>12.5% replacement over 4 hr </a:t>
            </a:r>
            <a:r>
              <a:rPr lang="en-US" dirty="0" smtClean="0">
                <a:sym typeface="Symbol"/>
              </a:rPr>
              <a:t>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75% of fluid consumed is retained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9940" name="Picture 19" descr="Heat Stress, Stroke, &amp; Exhaus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196752"/>
            <a:ext cx="1707579" cy="239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Promoting Hydration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3728" y="1600200"/>
            <a:ext cx="7020272" cy="4525963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Metered drinking</a:t>
            </a:r>
            <a:endParaRPr lang="en-US" b="1" dirty="0" smtClean="0"/>
          </a:p>
          <a:p>
            <a:pPr lvl="1">
              <a:defRPr/>
            </a:pPr>
            <a:r>
              <a:rPr lang="en-US" dirty="0" smtClean="0"/>
              <a:t>500 ml/hour</a:t>
            </a:r>
          </a:p>
          <a:p>
            <a:pPr>
              <a:spcBef>
                <a:spcPts val="3000"/>
              </a:spcBef>
              <a:defRPr/>
            </a:pPr>
            <a:r>
              <a:rPr lang="en-US" dirty="0" smtClean="0"/>
              <a:t>Salty sweaters show white streaks</a:t>
            </a:r>
          </a:p>
          <a:p>
            <a:pPr>
              <a:spcBef>
                <a:spcPts val="3000"/>
              </a:spcBef>
              <a:defRPr/>
            </a:pPr>
            <a:r>
              <a:rPr lang="en-US" dirty="0" smtClean="0"/>
              <a:t>Carry extra water/electrolyte beverage</a:t>
            </a:r>
          </a:p>
        </p:txBody>
      </p:sp>
      <p:pic>
        <p:nvPicPr>
          <p:cNvPr id="7" name="Picture 22" descr="Reservoirs 3 ltr Kit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 l="15842" t="12434" r="20792" b="12953"/>
          <a:stretch>
            <a:fillRect/>
          </a:stretch>
        </p:blipFill>
        <p:spPr bwMode="auto">
          <a:xfrm>
            <a:off x="0" y="1412776"/>
            <a:ext cx="1809553" cy="46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sz="4000" dirty="0" smtClean="0"/>
              <a:t>Monitoring Fluid Loss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Convenience in the workplace</a:t>
            </a:r>
          </a:p>
          <a:p>
            <a:pPr lvl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dirty="0" smtClean="0"/>
              <a:t>Urine color 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Body mass loss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Specific gravity</a:t>
            </a:r>
          </a:p>
          <a:p>
            <a:pPr lvl="1">
              <a:defRPr/>
            </a:pPr>
            <a:endParaRPr lang="en-US" dirty="0"/>
          </a:p>
        </p:txBody>
      </p:sp>
      <p:pic>
        <p:nvPicPr>
          <p:cNvPr id="34820" name="Picture 2" descr="http://www.englandhockey.co.uk/core/core_picker/loadimg.asp?id=525"/>
          <p:cNvPicPr>
            <a:picLocks noChangeAspect="1" noChangeArrowheads="1"/>
          </p:cNvPicPr>
          <p:nvPr/>
        </p:nvPicPr>
        <p:blipFill>
          <a:blip r:embed="rId3" cstate="print"/>
          <a:srcRect b="25146"/>
          <a:stretch>
            <a:fillRect/>
          </a:stretch>
        </p:blipFill>
        <p:spPr bwMode="auto">
          <a:xfrm>
            <a:off x="6828420" y="0"/>
            <a:ext cx="231558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4" name="Picture 8" descr="SR241SO Adult Sc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870176"/>
            <a:ext cx="2987824" cy="2987824"/>
          </a:xfrm>
          <a:prstGeom prst="rect">
            <a:avLst/>
          </a:prstGeom>
          <a:noFill/>
        </p:spPr>
      </p:pic>
      <p:pic>
        <p:nvPicPr>
          <p:cNvPr id="34826" name="Picture 10" descr="http://img.alibaba.com/photo/100677932/Urine_Strips_Urimate_10_Urobilinogen_Glucose_Ketone_Bilirubin_Protein_Nitrite_Leukocytes_Blood_Ph_Specific_Gravity_.jpg"/>
          <p:cNvPicPr>
            <a:picLocks noChangeAspect="1" noChangeArrowheads="1"/>
          </p:cNvPicPr>
          <p:nvPr/>
        </p:nvPicPr>
        <p:blipFill>
          <a:blip r:embed="rId5" cstate="print"/>
          <a:srcRect l="17848" r="18435" b="14495"/>
          <a:stretch>
            <a:fillRect/>
          </a:stretch>
        </p:blipFill>
        <p:spPr bwMode="auto">
          <a:xfrm>
            <a:off x="3923928" y="4479362"/>
            <a:ext cx="2016224" cy="23786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2" name="Group 21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146C24-737E-48C8-A54F-D1D2A5171C6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45466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Implementation</a:t>
            </a:r>
          </a:p>
        </p:txBody>
      </p:sp>
      <p:sp>
        <p:nvSpPr>
          <p:cNvPr id="454665" name="Rectangle 9"/>
          <p:cNvSpPr>
            <a:spLocks noChangeArrowheads="1"/>
          </p:cNvSpPr>
          <p:nvPr/>
        </p:nvSpPr>
        <p:spPr bwMode="auto">
          <a:xfrm>
            <a:off x="179512" y="2636912"/>
            <a:ext cx="5544616" cy="1008112"/>
          </a:xfrm>
          <a:prstGeom prst="rect">
            <a:avLst/>
          </a:prstGeom>
          <a:noFill/>
          <a:ln w="50800">
            <a:solidFill>
              <a:srgbClr val="FF99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chemeClr val="tx1">
                    <a:lumMod val="85000"/>
                  </a:schemeClr>
                </a:solidFill>
                <a:latin typeface="+mn-lt"/>
              </a:rPr>
              <a:t>www.selkirk.ca/treeplanting</a:t>
            </a:r>
          </a:p>
        </p:txBody>
      </p:sp>
      <p:pic>
        <p:nvPicPr>
          <p:cNvPr id="8" name="Picture 8" descr="top_ten_full_doc copy"/>
          <p:cNvPicPr>
            <a:picLocks noChangeAspect="1" noChangeArrowheads="1"/>
          </p:cNvPicPr>
          <p:nvPr/>
        </p:nvPicPr>
        <p:blipFill>
          <a:blip r:embed="rId2" cstate="print">
            <a:lum bright="-6000" contrast="18000"/>
          </a:blip>
          <a:srcRect l="48215"/>
          <a:stretch>
            <a:fillRect/>
          </a:stretch>
        </p:blipFill>
        <p:spPr bwMode="auto">
          <a:xfrm>
            <a:off x="5940152" y="1556792"/>
            <a:ext cx="2987824" cy="4481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54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6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25760"/>
            <a:ext cx="8229600" cy="1143000"/>
          </a:xfrm>
        </p:spPr>
        <p:txBody>
          <a:bodyPr/>
          <a:lstStyle/>
          <a:p>
            <a:r>
              <a:rPr lang="en-US" sz="4000" dirty="0" smtClean="0"/>
              <a:t>Average 5-6 L Blood</a:t>
            </a:r>
            <a:endParaRPr lang="en-CA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328592"/>
          </a:xfrm>
        </p:spPr>
        <p:txBody>
          <a:bodyPr/>
          <a:lstStyle/>
          <a:p>
            <a:pPr marL="342900" lvl="1" indent="-342900">
              <a:buFontTx/>
              <a:buChar char="•"/>
            </a:pPr>
            <a:r>
              <a:rPr lang="en-US" sz="2600" dirty="0" smtClean="0">
                <a:sym typeface="Symbol"/>
              </a:rPr>
              <a:t>Working muscle requires increased supply</a:t>
            </a:r>
          </a:p>
          <a:p>
            <a:pPr marL="342900" lvl="1" indent="-342900">
              <a:spcBef>
                <a:spcPts val="2400"/>
              </a:spcBef>
              <a:buFontTx/>
              <a:buChar char="•"/>
            </a:pPr>
            <a:r>
              <a:rPr lang="en-US" sz="2600" dirty="0" smtClean="0">
                <a:sym typeface="Symbol"/>
              </a:rPr>
              <a:t>Blood flow to extremities must be maintained to release heat</a:t>
            </a:r>
          </a:p>
          <a:p>
            <a:pPr marL="342900" lvl="1" indent="-342900">
              <a:spcBef>
                <a:spcPts val="2400"/>
              </a:spcBef>
              <a:buFontTx/>
              <a:buChar char="•"/>
            </a:pPr>
            <a:r>
              <a:rPr lang="en-US" sz="2600" dirty="0" smtClean="0">
                <a:sym typeface="Symbol"/>
              </a:rPr>
              <a:t>Increased cardiovascular load</a:t>
            </a:r>
          </a:p>
          <a:p>
            <a:pPr marL="342900" lvl="1" indent="-342900">
              <a:spcBef>
                <a:spcPts val="2400"/>
              </a:spcBef>
              <a:buFontTx/>
              <a:buChar char="•"/>
            </a:pPr>
            <a:r>
              <a:rPr lang="en-US" sz="2600" dirty="0" smtClean="0">
                <a:sym typeface="Symbol"/>
              </a:rPr>
              <a:t>Circulation is impaired</a:t>
            </a:r>
          </a:p>
          <a:p>
            <a:pPr marL="742950" lvl="2" indent="-342900">
              <a:buFontTx/>
              <a:buChar char="•"/>
            </a:pPr>
            <a:r>
              <a:rPr lang="en-US" sz="2200" dirty="0" smtClean="0">
                <a:sym typeface="Symbol"/>
              </a:rPr>
              <a:t>Fatigue</a:t>
            </a:r>
          </a:p>
          <a:p>
            <a:pPr marL="742950" lvl="2" indent="-342900">
              <a:buFontTx/>
              <a:buChar char="•"/>
            </a:pPr>
            <a:r>
              <a:rPr lang="en-US" sz="2200" dirty="0" smtClean="0">
                <a:sym typeface="Symbol"/>
              </a:rPr>
              <a:t>Disrupted brain function</a:t>
            </a:r>
          </a:p>
          <a:p>
            <a:pPr marL="742950" lvl="2" indent="-342900">
              <a:buFontTx/>
              <a:buChar char="•"/>
            </a:pPr>
            <a:r>
              <a:rPr lang="en-US" sz="2200" dirty="0" smtClean="0">
                <a:sym typeface="Symbol"/>
              </a:rPr>
              <a:t>Decreased release of heat</a:t>
            </a:r>
          </a:p>
          <a:p>
            <a:pPr marL="342900" lvl="1" indent="-342900">
              <a:spcBef>
                <a:spcPts val="2400"/>
              </a:spcBef>
              <a:buFontTx/>
              <a:buChar char="•"/>
            </a:pPr>
            <a:r>
              <a:rPr lang="en-US" sz="2400" dirty="0" smtClean="0">
                <a:sym typeface="Symbol"/>
              </a:rPr>
              <a:t>Cells donate fluid but function is reduced</a:t>
            </a:r>
            <a:endParaRPr lang="en-US" sz="2400" dirty="0" smtClean="0"/>
          </a:p>
          <a:p>
            <a:endParaRPr lang="en-CA" dirty="0"/>
          </a:p>
        </p:txBody>
      </p:sp>
      <p:pic>
        <p:nvPicPr>
          <p:cNvPr id="65540" name="Picture 4" descr="http://dirusso09.wiki.hhh.k12.ny.us/file/view/circulatory_system%5B1%5D.gif/118700031/circulatory_system%5B1%5D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492896"/>
            <a:ext cx="2036397" cy="3190354"/>
          </a:xfrm>
          <a:prstGeom prst="rect">
            <a:avLst/>
          </a:prstGeom>
          <a:noFill/>
        </p:spPr>
      </p:pic>
      <p:pic>
        <p:nvPicPr>
          <p:cNvPr id="65542" name="Picture 6" descr="http://www.blogcdn.com/www.thatsfit.com/media/2010/06/tired-summer-exercise-sweat-heat240wy061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492896"/>
            <a:ext cx="2646040" cy="3969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35845" name="Picture 5" descr="C:\Documents and Settings\droberts\My Documents\My Pictures\Work\tree-planting\2005\100-0073_IMG.JPG"/>
          <p:cNvPicPr>
            <a:picLocks noChangeAspect="1" noChangeArrowheads="1"/>
          </p:cNvPicPr>
          <p:nvPr/>
        </p:nvPicPr>
        <p:blipFill>
          <a:blip r:embed="rId2" cstate="print"/>
          <a:srcRect t="20760" r="42430" b="18315"/>
          <a:stretch>
            <a:fillRect/>
          </a:stretch>
        </p:blipFill>
        <p:spPr bwMode="auto">
          <a:xfrm>
            <a:off x="4355977" y="3057731"/>
            <a:ext cx="4788024" cy="3800269"/>
          </a:xfrm>
          <a:prstGeom prst="rect">
            <a:avLst/>
          </a:prstGeom>
          <a:noFill/>
        </p:spPr>
      </p:pic>
      <p:pic>
        <p:nvPicPr>
          <p:cNvPr id="35842" name="Picture 2" descr="http://cache.daylife.com/imageserve/0bhXdWSa4Ld2y/610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429000" cy="231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357188"/>
            <a:ext cx="8229600" cy="1143000"/>
          </a:xfrm>
        </p:spPr>
        <p:txBody>
          <a:bodyPr/>
          <a:lstStyle/>
          <a:p>
            <a:pPr algn="r"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2357438"/>
            <a:ext cx="8229600" cy="3554412"/>
          </a:xfrm>
        </p:spPr>
        <p:txBody>
          <a:bodyPr/>
          <a:lstStyle/>
          <a:p>
            <a:pPr>
              <a:defRPr/>
            </a:pPr>
            <a:r>
              <a:rPr lang="en-US" sz="2800" dirty="0" smtClean="0"/>
              <a:t>Hydration is an important consideration in workplace </a:t>
            </a:r>
            <a:r>
              <a:rPr lang="en-US" i="1" dirty="0" smtClean="0"/>
              <a:t>performance</a:t>
            </a: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Occupational hydration strategies must take into account the </a:t>
            </a:r>
          </a:p>
          <a:p>
            <a:pPr lvl="1">
              <a:defRPr/>
            </a:pPr>
            <a:r>
              <a:rPr lang="en-US" dirty="0" smtClean="0"/>
              <a:t>workplace environment</a:t>
            </a:r>
          </a:p>
          <a:p>
            <a:pPr lvl="1">
              <a:defRPr/>
            </a:pPr>
            <a:r>
              <a:rPr lang="en-US" dirty="0" smtClean="0"/>
              <a:t>workplace culture</a:t>
            </a:r>
          </a:p>
          <a:p>
            <a:pPr lvl="1">
              <a:defRPr/>
            </a:pPr>
            <a:r>
              <a:rPr lang="en-US" dirty="0" smtClean="0"/>
              <a:t>the chronic nature of the exposure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4" name="Group 23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462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Acknowledgements</a:t>
            </a:r>
          </a:p>
        </p:txBody>
      </p:sp>
      <p:pic>
        <p:nvPicPr>
          <p:cNvPr id="38914" name="Picture 11" descr="C:\Documents and Settings\droberts\My Documents\My Pictures\Work\Weyco mills\Dodson\Picture 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313" y="1392238"/>
            <a:ext cx="7286625" cy="546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28750"/>
            <a:ext cx="8229600" cy="4697413"/>
          </a:xfrm>
        </p:spPr>
        <p:txBody>
          <a:bodyPr/>
          <a:lstStyle/>
          <a:p>
            <a:pPr lvl="1" algn="r" eaLnBrk="1" hangingPunct="1">
              <a:lnSpc>
                <a:spcPct val="165000"/>
              </a:lnSpc>
              <a:spcBef>
                <a:spcPct val="50000"/>
              </a:spcBef>
              <a:buFont typeface="Tahoma" pitchFamily="34" charset="0"/>
              <a:buNone/>
              <a:defRPr/>
            </a:pPr>
            <a:endParaRPr lang="en-US" sz="3200" dirty="0" smtClean="0"/>
          </a:p>
          <a:p>
            <a:pPr lvl="1" algn="r" eaLnBrk="1" hangingPunct="1">
              <a:lnSpc>
                <a:spcPct val="165000"/>
              </a:lnSpc>
              <a:spcBef>
                <a:spcPct val="50000"/>
              </a:spcBef>
              <a:buFont typeface="Tahoma" pitchFamily="34" charset="0"/>
              <a:buNone/>
              <a:defRPr/>
            </a:pPr>
            <a:endParaRPr lang="en-US" sz="3200" dirty="0" smtClean="0"/>
          </a:p>
        </p:txBody>
      </p:sp>
      <p:pic>
        <p:nvPicPr>
          <p:cNvPr id="38917" name="Picture 4" descr="Gatorad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3714750"/>
            <a:ext cx="15128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friaa-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" y="5929313"/>
            <a:ext cx="1971675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8" descr="mast[1]"/>
          <p:cNvPicPr>
            <a:picLocks noChangeAspect="1" noChangeArrowheads="1"/>
          </p:cNvPicPr>
          <p:nvPr/>
        </p:nvPicPr>
        <p:blipFill>
          <a:blip r:embed="rId6" cstate="print">
            <a:lum bright="38000"/>
          </a:blip>
          <a:srcRect l="2591" t="9616" r="55440"/>
          <a:stretch>
            <a:fillRect/>
          </a:stretch>
        </p:blipFill>
        <p:spPr bwMode="auto">
          <a:xfrm>
            <a:off x="500063" y="2928938"/>
            <a:ext cx="2089150" cy="60642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38920" name="Picture 6" descr="Alpine Helicopters Ltd."/>
          <p:cNvPicPr>
            <a:picLocks noChangeAspect="1" noChangeArrowheads="1"/>
          </p:cNvPicPr>
          <p:nvPr/>
        </p:nvPicPr>
        <p:blipFill>
          <a:blip r:embed="rId7" cstate="print"/>
          <a:srcRect l="5504" t="-8556" r="24771" b="-2618"/>
          <a:stretch>
            <a:fillRect/>
          </a:stretch>
        </p:blipFill>
        <p:spPr bwMode="auto">
          <a:xfrm>
            <a:off x="285750" y="4687888"/>
            <a:ext cx="27146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5" descr="feri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28813" y="5357813"/>
            <a:ext cx="900112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7" descr="weyerlogo"/>
          <p:cNvPicPr>
            <a:picLocks noChangeAspect="1" noChangeArrowheads="1"/>
          </p:cNvPicPr>
          <p:nvPr/>
        </p:nvPicPr>
        <p:blipFill>
          <a:blip r:embed="rId9" cstate="print"/>
          <a:srcRect r="9662" b="-1602"/>
          <a:stretch>
            <a:fillRect/>
          </a:stretch>
        </p:blipFill>
        <p:spPr bwMode="auto">
          <a:xfrm>
            <a:off x="500063" y="2214563"/>
            <a:ext cx="2808287" cy="595312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</p:spPr>
      </p:pic>
      <p:pic>
        <p:nvPicPr>
          <p:cNvPr id="7172" name="Picture 4" descr="http://www.wsca.ca/Media/Multimedia/Conference%20Promo.png"/>
          <p:cNvPicPr>
            <a:picLocks noChangeAspect="1" noChangeArrowheads="1"/>
          </p:cNvPicPr>
          <p:nvPr/>
        </p:nvPicPr>
        <p:blipFill>
          <a:blip r:embed="rId10" cstate="print"/>
          <a:srcRect l="76123" t="83474" r="10096" b="5834"/>
          <a:stretch>
            <a:fillRect/>
          </a:stretch>
        </p:blipFill>
        <p:spPr bwMode="auto">
          <a:xfrm>
            <a:off x="7092280" y="1340768"/>
            <a:ext cx="1707739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9" name="Group 18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51520" y="3429000"/>
            <a:ext cx="4896544" cy="1977083"/>
          </a:xfrm>
        </p:spPr>
        <p:txBody>
          <a:bodyPr/>
          <a:lstStyle/>
          <a:p>
            <a:r>
              <a:rPr lang="en-US" sz="2600" dirty="0" smtClean="0">
                <a:sym typeface="Symbol"/>
              </a:rPr>
              <a:t>Lower heat load allows blood to be retained in core</a:t>
            </a:r>
          </a:p>
          <a:p>
            <a:pPr>
              <a:spcBef>
                <a:spcPts val="2400"/>
              </a:spcBef>
            </a:pPr>
            <a:r>
              <a:rPr lang="en-US" sz="2600" dirty="0" smtClean="0">
                <a:sym typeface="Symbol"/>
              </a:rPr>
              <a:t>Increased risk of frostbite</a:t>
            </a:r>
          </a:p>
          <a:p>
            <a:endParaRPr lang="en-CA" dirty="0"/>
          </a:p>
        </p:txBody>
      </p:sp>
      <p:pic>
        <p:nvPicPr>
          <p:cNvPr id="4" name="Picture 2072" descr="Photo"/>
          <p:cNvPicPr>
            <a:picLocks noChangeAspect="1" noChangeArrowheads="1"/>
          </p:cNvPicPr>
          <p:nvPr/>
        </p:nvPicPr>
        <p:blipFill>
          <a:blip r:embed="rId2" cstate="print"/>
          <a:srcRect l="8972" t="12476" r="32173" b="9383"/>
          <a:stretch>
            <a:fillRect/>
          </a:stretch>
        </p:blipFill>
        <p:spPr bwMode="auto">
          <a:xfrm>
            <a:off x="5189420" y="3356992"/>
            <a:ext cx="3954579" cy="3501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droberts\My Documents\My Pictures\Skiing\Ice Climbing\Mitch on Haffn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479" y="0"/>
            <a:ext cx="3984521" cy="531125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Cooler temperatures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600201"/>
            <a:ext cx="8136904" cy="1540767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sym typeface="Symbol"/>
              </a:rPr>
              <a:t>Less impact at colder temperatures</a:t>
            </a:r>
          </a:p>
          <a:p>
            <a:pPr lvl="1">
              <a:defRPr/>
            </a:pPr>
            <a:r>
              <a:rPr lang="en-US" sz="2600" dirty="0" smtClean="0">
                <a:sym typeface="Symbol"/>
              </a:rPr>
              <a:t>Decrement was only 3% at </a:t>
            </a:r>
            <a:r>
              <a:rPr lang="en-US" dirty="0" smtClean="0"/>
              <a:t>2</a:t>
            </a:r>
            <a:r>
              <a:rPr lang="en-US" dirty="0" smtClean="0">
                <a:sym typeface="Symbol"/>
              </a:rPr>
              <a:t>C</a:t>
            </a:r>
          </a:p>
          <a:p>
            <a:pPr lvl="1">
              <a:defRPr/>
            </a:pPr>
            <a:endParaRPr lang="en-US" dirty="0" smtClean="0">
              <a:sym typeface="Symbol"/>
            </a:endParaRPr>
          </a:p>
          <a:p>
            <a:pPr lvl="1">
              <a:defRPr/>
            </a:pPr>
            <a:endParaRPr lang="en-US" dirty="0" smtClean="0">
              <a:sym typeface="Symbol"/>
            </a:endParaRPr>
          </a:p>
          <a:p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2" name="Group 21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" name="Picture 9" descr="http://www.ourbc.com/travel_bc/bc_cities/the_islands/vancouver_island/photos/nitinat/logging_truck_02_640.jpg"/>
          <p:cNvPicPr>
            <a:picLocks noChangeAspect="1" noChangeArrowheads="1"/>
          </p:cNvPicPr>
          <p:nvPr/>
        </p:nvPicPr>
        <p:blipFill>
          <a:blip r:embed="rId3" cstate="print"/>
          <a:srcRect l="26325" t="9285" r="19138" b="14887"/>
          <a:stretch>
            <a:fillRect/>
          </a:stretch>
        </p:blipFill>
        <p:spPr bwMode="auto">
          <a:xfrm>
            <a:off x="0" y="3329608"/>
            <a:ext cx="338437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s://www.advocatehealth.com/data/ssub/news/images/article/95/John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11480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C:\Documents and Settings\droberts\My Documents\My Pictures\Andy\President Freeland hunting Snow Sharks.JPG"/>
          <p:cNvPicPr>
            <a:picLocks noChangeAspect="1" noChangeArrowheads="1"/>
          </p:cNvPicPr>
          <p:nvPr/>
        </p:nvPicPr>
        <p:blipFill>
          <a:blip r:embed="rId5" cstate="print"/>
          <a:srcRect b="17143"/>
          <a:stretch>
            <a:fillRect/>
          </a:stretch>
        </p:blipFill>
        <p:spPr bwMode="auto">
          <a:xfrm>
            <a:off x="5868144" y="2803545"/>
            <a:ext cx="3275855" cy="4054455"/>
          </a:xfrm>
          <a:prstGeom prst="rect">
            <a:avLst/>
          </a:prstGeom>
          <a:noFill/>
        </p:spPr>
      </p:pic>
      <p:pic>
        <p:nvPicPr>
          <p:cNvPr id="5127" name="Picture 7" descr="C:\Documents and Settings\droberts\My Documents\My Pictures\Work\tree-planting\2003\DSC_1148.JPG"/>
          <p:cNvPicPr>
            <a:picLocks noChangeAspect="1" noChangeArrowheads="1"/>
          </p:cNvPicPr>
          <p:nvPr/>
        </p:nvPicPr>
        <p:blipFill>
          <a:blip r:embed="rId6" cstate="print"/>
          <a:srcRect b="17850"/>
          <a:stretch>
            <a:fillRect/>
          </a:stretch>
        </p:blipFill>
        <p:spPr bwMode="auto">
          <a:xfrm>
            <a:off x="5758988" y="2675979"/>
            <a:ext cx="3385012" cy="418202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525963"/>
          </a:xfrm>
        </p:spPr>
        <p:txBody>
          <a:bodyPr/>
          <a:lstStyle/>
          <a:p>
            <a:pPr>
              <a:spcBef>
                <a:spcPts val="1800"/>
              </a:spcBef>
              <a:defRPr/>
            </a:pPr>
            <a:r>
              <a:rPr lang="en-US" sz="2600" dirty="0" smtClean="0"/>
              <a:t>Performance impacted with only 2% loss body mass</a:t>
            </a:r>
          </a:p>
          <a:p>
            <a:pPr lvl="1">
              <a:spcBef>
                <a:spcPts val="1800"/>
              </a:spcBef>
              <a:buNone/>
              <a:defRPr/>
            </a:pPr>
            <a:r>
              <a:rPr lang="en-US" sz="2200" dirty="0" smtClean="0"/>
              <a:t> -</a:t>
            </a:r>
            <a:r>
              <a:rPr lang="en-US" sz="2400" dirty="0" smtClean="0"/>
              <a:t>moderate working temperatures (10 – 15 </a:t>
            </a:r>
            <a:r>
              <a:rPr lang="en-US" sz="2400" dirty="0" smtClean="0">
                <a:sym typeface="Symbol"/>
              </a:rPr>
              <a:t>C)</a:t>
            </a:r>
            <a:endParaRPr lang="en-US" sz="2400" dirty="0" smtClean="0"/>
          </a:p>
          <a:p>
            <a:pPr>
              <a:spcBef>
                <a:spcPts val="1800"/>
              </a:spcBef>
              <a:defRPr/>
            </a:pPr>
            <a:endParaRPr lang="en-US" sz="2600" dirty="0" smtClean="0"/>
          </a:p>
          <a:p>
            <a:pPr lvl="1">
              <a:defRPr/>
            </a:pPr>
            <a:r>
              <a:rPr lang="en-US" sz="2600" dirty="0" smtClean="0"/>
              <a:t>Decreased speed and accuracy</a:t>
            </a:r>
          </a:p>
          <a:p>
            <a:pPr lvl="2">
              <a:defRPr/>
            </a:pPr>
            <a:r>
              <a:rPr lang="en-US" dirty="0" err="1" smtClean="0"/>
              <a:t>Visuomotor</a:t>
            </a:r>
            <a:endParaRPr lang="en-US" dirty="0" smtClean="0"/>
          </a:p>
          <a:p>
            <a:pPr lvl="2">
              <a:defRPr/>
            </a:pPr>
            <a:r>
              <a:rPr lang="en-US" dirty="0" smtClean="0"/>
              <a:t>Psychomotor</a:t>
            </a:r>
          </a:p>
          <a:p>
            <a:pPr lvl="2">
              <a:defRPr/>
            </a:pPr>
            <a:r>
              <a:rPr lang="en-US" dirty="0" smtClean="0"/>
              <a:t>Cognitive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endParaRPr lang="en-US" dirty="0" smtClean="0"/>
          </a:p>
        </p:txBody>
      </p:sp>
      <p:pic>
        <p:nvPicPr>
          <p:cNvPr id="2052" name="Picture 4" descr="http://multivu.prnewswire.com/mnr/husqvarna/27341/images/27341-hi-Chainsaw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2664661"/>
            <a:ext cx="3779912" cy="41933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9225" name="Picture 9" descr="C:\Documents and Settings\droberts\My Documents\My Pictures\Work\tree-planting\2005\100-0069_IMG.JPG"/>
          <p:cNvPicPr>
            <a:picLocks noChangeAspect="1" noChangeArrowheads="1"/>
          </p:cNvPicPr>
          <p:nvPr/>
        </p:nvPicPr>
        <p:blipFill>
          <a:blip r:embed="rId3" cstate="print"/>
          <a:srcRect l="6299" t="8570" r="46245" b="7558"/>
          <a:stretch>
            <a:fillRect/>
          </a:stretch>
        </p:blipFill>
        <p:spPr bwMode="auto">
          <a:xfrm>
            <a:off x="5580112" y="0"/>
            <a:ext cx="3563888" cy="4724028"/>
          </a:xfrm>
          <a:prstGeom prst="rect">
            <a:avLst/>
          </a:prstGeom>
          <a:noFill/>
        </p:spPr>
      </p:pic>
      <p:pic>
        <p:nvPicPr>
          <p:cNvPr id="7" name="Picture 2" descr="buchanan"/>
          <p:cNvPicPr>
            <a:picLocks noChangeAspect="1" noChangeArrowheads="1"/>
          </p:cNvPicPr>
          <p:nvPr/>
        </p:nvPicPr>
        <p:blipFill>
          <a:blip r:embed="rId4" cstate="print"/>
          <a:srcRect t="-1576" r="9949" b="14874"/>
          <a:stretch>
            <a:fillRect/>
          </a:stretch>
        </p:blipFill>
        <p:spPr bwMode="auto">
          <a:xfrm>
            <a:off x="2286000" y="1709738"/>
            <a:ext cx="4391025" cy="514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8813"/>
            <a:ext cx="8229600" cy="41973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Loss of work intensity</a:t>
            </a:r>
          </a:p>
          <a:p>
            <a:pPr>
              <a:defRPr/>
            </a:pPr>
            <a:r>
              <a:rPr lang="en-US" dirty="0" smtClean="0"/>
              <a:t>Heat illness</a:t>
            </a:r>
          </a:p>
          <a:p>
            <a:pPr>
              <a:defRPr/>
            </a:pPr>
            <a:r>
              <a:rPr lang="en-US" dirty="0" smtClean="0"/>
              <a:t>Loss of concentration</a:t>
            </a:r>
          </a:p>
          <a:p>
            <a:pPr lvl="1">
              <a:defRPr/>
            </a:pPr>
            <a:r>
              <a:rPr lang="en-US" dirty="0" smtClean="0"/>
              <a:t>Accidents and injury</a:t>
            </a:r>
          </a:p>
        </p:txBody>
      </p:sp>
      <p:pic>
        <p:nvPicPr>
          <p:cNvPr id="8197" name="Picture 9" descr="http://www.risk-safety.admin.state.mn.us/images/Inj-wrkr.jpg"/>
          <p:cNvPicPr>
            <a:picLocks noChangeAspect="1" noChangeArrowheads="1"/>
          </p:cNvPicPr>
          <p:nvPr/>
        </p:nvPicPr>
        <p:blipFill>
          <a:blip r:embed="rId5" cstate="print"/>
          <a:srcRect l="33089" t="28847" r="2940" b="16347"/>
          <a:stretch>
            <a:fillRect/>
          </a:stretch>
        </p:blipFill>
        <p:spPr bwMode="auto">
          <a:xfrm>
            <a:off x="0" y="4643438"/>
            <a:ext cx="3379788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3" y="4067175"/>
            <a:ext cx="4071937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defRPr/>
            </a:pPr>
            <a:r>
              <a:rPr lang="en-US" dirty="0" smtClean="0"/>
              <a:t>Consequence of loss of Performance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18" name="Group 17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26" name="Picture 2" descr="C:\Documents and Settings\droberts\My Documents\My Pictures\Work\tree-planting\2003\DSC_1228.JPG"/>
          <p:cNvPicPr>
            <a:picLocks noChangeAspect="1" noChangeArrowheads="1"/>
          </p:cNvPicPr>
          <p:nvPr/>
        </p:nvPicPr>
        <p:blipFill>
          <a:blip r:embed="rId3" cstate="print"/>
          <a:srcRect t="12566" r="8252" b="13607"/>
          <a:stretch>
            <a:fillRect/>
          </a:stretch>
        </p:blipFill>
        <p:spPr bwMode="auto">
          <a:xfrm>
            <a:off x="5796136" y="1340768"/>
            <a:ext cx="3347864" cy="4051676"/>
          </a:xfrm>
          <a:prstGeom prst="rect">
            <a:avLst/>
          </a:prstGeom>
          <a:noFill/>
        </p:spPr>
      </p:pic>
      <p:pic>
        <p:nvPicPr>
          <p:cNvPr id="6151" name="Picture 7" descr="http://www.duffypov.com/assets/images/main/1811.jpg"/>
          <p:cNvPicPr>
            <a:picLocks noChangeAspect="1" noChangeArrowheads="1"/>
          </p:cNvPicPr>
          <p:nvPr/>
        </p:nvPicPr>
        <p:blipFill>
          <a:blip r:embed="rId4" cstate="print"/>
          <a:srcRect t="33399" r="34536"/>
          <a:stretch>
            <a:fillRect/>
          </a:stretch>
        </p:blipFill>
        <p:spPr bwMode="auto">
          <a:xfrm>
            <a:off x="0" y="2852936"/>
            <a:ext cx="2863926" cy="400506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Hydration in the Workplace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Ambient heat: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Environmental conditions</a:t>
            </a:r>
          </a:p>
          <a:p>
            <a:pPr lvl="1">
              <a:lnSpc>
                <a:spcPct val="150000"/>
              </a:lnSpc>
              <a:defRPr/>
            </a:pPr>
            <a:r>
              <a:rPr lang="en-US" dirty="0" smtClean="0"/>
              <a:t>Radiant  and conductive heat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1" name="Group 20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7" y="1628801"/>
            <a:ext cx="3816424" cy="122413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sz="3600" dirty="0" smtClean="0"/>
              <a:t>Access to fluids</a:t>
            </a:r>
          </a:p>
          <a:p>
            <a:pPr>
              <a:buNone/>
              <a:defRPr/>
            </a:pPr>
            <a:endParaRPr lang="en-US" dirty="0"/>
          </a:p>
        </p:txBody>
      </p:sp>
      <p:pic>
        <p:nvPicPr>
          <p:cNvPr id="8200" name="Picture 8" descr="http://www.boot.com/USFScr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0"/>
            <a:ext cx="4427984" cy="3228739"/>
          </a:xfrm>
          <a:prstGeom prst="rect">
            <a:avLst/>
          </a:prstGeom>
          <a:noFill/>
        </p:spPr>
      </p:pic>
      <p:pic>
        <p:nvPicPr>
          <p:cNvPr id="9" name="Picture 5" descr="Planters hill"/>
          <p:cNvPicPr>
            <a:picLocks noChangeAspect="1" noChangeArrowheads="1"/>
          </p:cNvPicPr>
          <p:nvPr/>
        </p:nvPicPr>
        <p:blipFill>
          <a:blip r:embed="rId4" cstate="print"/>
          <a:srcRect t="2687" b="7826"/>
          <a:stretch>
            <a:fillRect/>
          </a:stretch>
        </p:blipFill>
        <p:spPr bwMode="auto">
          <a:xfrm>
            <a:off x="-1" y="3068961"/>
            <a:ext cx="5691899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5796136" y="3356992"/>
            <a:ext cx="3347864" cy="308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Physical work load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0"/>
            <a:ext cx="9169241" cy="6858000"/>
            <a:chOff x="0" y="0"/>
            <a:chExt cx="9169241" cy="6858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1450" y="0"/>
              <a:ext cx="9157791" cy="3505200"/>
              <a:chOff x="0" y="3352800"/>
              <a:chExt cx="9157791" cy="3505200"/>
            </a:xfrm>
          </p:grpSpPr>
          <p:sp>
            <p:nvSpPr>
              <p:cNvPr id="26" name="Rectangle 25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50000"/>
                          <a:lumOff val="50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50000"/>
                        <a:lumOff val="5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chemeClr val="bg2">
                          <a:lumMod val="75000"/>
                          <a:lumOff val="25000"/>
                        </a:schemeClr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chemeClr val="bg2">
                        <a:lumMod val="75000"/>
                        <a:lumOff val="25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0" y="3352800"/>
              <a:ext cx="9157791" cy="3505200"/>
              <a:chOff x="0" y="3352800"/>
              <a:chExt cx="9157791" cy="3505200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0" y="593467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0" y="5029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3791" y="42672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0" y="3352800"/>
                <a:ext cx="9144000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© </a:t>
                </a:r>
                <a:r>
                  <a:rPr lang="en-CA" sz="5400" b="1" dirty="0" err="1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Dr</a:t>
                </a:r>
                <a:r>
                  <a:rPr lang="en-CA" sz="5400" b="1" dirty="0" smtClean="0">
                    <a:ln w="18000">
                      <a:solidFill>
                        <a:srgbClr val="0A47FF"/>
                      </a:solidFill>
                      <a:prstDash val="solid"/>
                      <a:miter lim="800000"/>
                    </a:ln>
                    <a:noFill/>
                    <a:effectLst>
                      <a:outerShdw blurRad="25500" dist="23000" dir="7020000" algn="tl">
                        <a:srgbClr val="000000">
                          <a:alpha val="50000"/>
                        </a:srgbClr>
                      </a:outerShdw>
                    </a:effectLst>
                  </a:rPr>
                  <a:t> Delia Roberts 2011</a:t>
                </a:r>
                <a:endParaRPr lang="en-CA" sz="5400" b="1" dirty="0">
                  <a:ln w="18000">
                    <a:solidFill>
                      <a:srgbClr val="0A47FF"/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2" name="Picture 2079" descr="Phot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0"/>
            <a:ext cx="5486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8229600" cy="4268788"/>
          </a:xfrm>
        </p:spPr>
        <p:txBody>
          <a:bodyPr/>
          <a:lstStyle/>
          <a:p>
            <a:pPr lvl="1">
              <a:lnSpc>
                <a:spcPct val="200000"/>
              </a:lnSpc>
              <a:defRPr/>
            </a:pPr>
            <a:r>
              <a:rPr lang="en-US" sz="4000" dirty="0" smtClean="0"/>
              <a:t>PPE</a:t>
            </a:r>
          </a:p>
          <a:p>
            <a:pPr>
              <a:buFontTx/>
              <a:buNone/>
              <a:defRPr/>
            </a:pPr>
            <a:endParaRPr lang="en-US" dirty="0"/>
          </a:p>
        </p:txBody>
      </p:sp>
      <p:pic>
        <p:nvPicPr>
          <p:cNvPr id="7180" name="Picture 12" descr="http://trench-er.com/images/uploads/Work_bee_brush_saw.jpg"/>
          <p:cNvPicPr>
            <a:picLocks noChangeAspect="1" noChangeArrowheads="1"/>
          </p:cNvPicPr>
          <p:nvPr/>
        </p:nvPicPr>
        <p:blipFill>
          <a:blip r:embed="rId4" cstate="print"/>
          <a:srcRect t="10632" r="14390"/>
          <a:stretch>
            <a:fillRect/>
          </a:stretch>
        </p:blipFill>
        <p:spPr bwMode="auto">
          <a:xfrm>
            <a:off x="0" y="3501008"/>
            <a:ext cx="4283968" cy="3356992"/>
          </a:xfrm>
          <a:prstGeom prst="rect">
            <a:avLst/>
          </a:prstGeom>
          <a:noFill/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067944" y="4293096"/>
            <a:ext cx="50760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Tahoma" pitchFamily="34" charset="0"/>
              <a:buChar char="̶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</a:rPr>
              <a:t>Restricted air flow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chemeClr val="accent2"/>
              </a:buClr>
              <a:buFont typeface="Tahoma" pitchFamily="34" charset="0"/>
              <a:buChar char="̶"/>
              <a:defRPr/>
            </a:pPr>
            <a:r>
              <a:rPr lang="en-US" sz="2400" kern="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Decreases evaporative heat loss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2075" tIns="46038" rIns="92075" bIns="46038" numCol="1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44692</TotalTime>
  <Words>1982</Words>
  <Application>Microsoft Office PowerPoint</Application>
  <PresentationFormat>On-screen Show (4:3)</PresentationFormat>
  <Paragraphs>440</Paragraphs>
  <Slides>31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Stream</vt:lpstr>
      <vt:lpstr>Slide 1</vt:lpstr>
      <vt:lpstr>Hydration and Performance</vt:lpstr>
      <vt:lpstr>Average 5-6 L Blood</vt:lpstr>
      <vt:lpstr>Cooler temperatures</vt:lpstr>
      <vt:lpstr>Slide 5</vt:lpstr>
      <vt:lpstr>Consequence of loss of Performance</vt:lpstr>
      <vt:lpstr>Hydration in the Workplace</vt:lpstr>
      <vt:lpstr>Slide 8</vt:lpstr>
      <vt:lpstr>Slide 9</vt:lpstr>
      <vt:lpstr>Slide 10</vt:lpstr>
      <vt:lpstr>Tree Planting</vt:lpstr>
      <vt:lpstr>More than 6 hours above 120 beats/min</vt:lpstr>
      <vt:lpstr>Limited Access</vt:lpstr>
      <vt:lpstr> Dehydration under mild conditions</vt:lpstr>
      <vt:lpstr>Timber Harvesting</vt:lpstr>
      <vt:lpstr>Formula for Hypohydration</vt:lpstr>
      <vt:lpstr>Slide 17</vt:lpstr>
      <vt:lpstr>Fluid Balance</vt:lpstr>
      <vt:lpstr>Winter Mountain Guides</vt:lpstr>
      <vt:lpstr>Workload</vt:lpstr>
      <vt:lpstr>Voluntary Dehydration</vt:lpstr>
      <vt:lpstr>Helicopter Pilots</vt:lpstr>
      <vt:lpstr> What should planters drink?</vt:lpstr>
      <vt:lpstr>Composition</vt:lpstr>
      <vt:lpstr>Hyponatremia                                                                    </vt:lpstr>
      <vt:lpstr>Pattern of Consumption</vt:lpstr>
      <vt:lpstr>Promoting Hydration</vt:lpstr>
      <vt:lpstr>Monitoring Fluid Loss</vt:lpstr>
      <vt:lpstr>Implementation</vt:lpstr>
      <vt:lpstr>Conclusions</vt:lpstr>
      <vt:lpstr>Acknowledgements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Effects of Physiological Status on Occupational Injury and Quality of Tree-Planting. </dc:title>
  <dc:creator>Selkirk College</dc:creator>
  <cp:lastModifiedBy>casinstall</cp:lastModifiedBy>
  <cp:revision>441</cp:revision>
  <cp:lastPrinted>2001-06-15T20:51:47Z</cp:lastPrinted>
  <dcterms:created xsi:type="dcterms:W3CDTF">2001-06-11T21:27:06Z</dcterms:created>
  <dcterms:modified xsi:type="dcterms:W3CDTF">2011-07-08T21:50:48Z</dcterms:modified>
</cp:coreProperties>
</file>